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93" r:id="rId3"/>
    <p:sldId id="296" r:id="rId4"/>
    <p:sldId id="295" r:id="rId5"/>
    <p:sldId id="294" r:id="rId6"/>
    <p:sldId id="297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6" r:id="rId16"/>
    <p:sldId id="268" r:id="rId17"/>
    <p:sldId id="265" r:id="rId18"/>
    <p:sldId id="267" r:id="rId19"/>
    <p:sldId id="292" r:id="rId20"/>
    <p:sldId id="270" r:id="rId21"/>
    <p:sldId id="269" r:id="rId22"/>
    <p:sldId id="271" r:id="rId23"/>
    <p:sldId id="273" r:id="rId24"/>
    <p:sldId id="272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ED0101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43227-7B51-406C-8E21-FA6F88977E7E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D1DF37-1DD7-40D7-80AF-3C5A738C9A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1DF37-1DD7-40D7-80AF-3C5A738C9A49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5BAB2-21D1-4F02-B1F9-57628A4D99D9}" type="datetimeFigureOut">
              <a:rPr lang="ru-RU" smtClean="0"/>
              <a:pPr/>
              <a:t>14.04.2012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DD971-F154-4F68-8FC7-56554BE90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296144"/>
          </a:xfrm>
        </p:spPr>
        <p:txBody>
          <a:bodyPr>
            <a:normAutofit/>
          </a:bodyPr>
          <a:lstStyle/>
          <a:p>
            <a:r>
              <a:rPr lang="ru-RU" sz="6700" b="1" dirty="0" smtClean="0"/>
              <a:t>Лига Чемпионов </a:t>
            </a:r>
            <a:endParaRPr lang="ru-RU" sz="5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661248"/>
            <a:ext cx="6400800" cy="55361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</a:t>
            </a:r>
            <a:r>
              <a:rPr lang="en-US" dirty="0" smtClean="0"/>
              <a:t> 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ru-RU" dirty="0" err="1" smtClean="0"/>
              <a:t>р</a:t>
            </a:r>
            <a:r>
              <a:rPr lang="en-US" dirty="0" smtClean="0"/>
              <a:t> </a:t>
            </a:r>
            <a:r>
              <a:rPr lang="ru-RU" dirty="0" smtClean="0"/>
              <a:t>т</a:t>
            </a:r>
            <a:r>
              <a:rPr lang="en-US" dirty="0" smtClean="0"/>
              <a:t> </a:t>
            </a:r>
            <a:r>
              <a:rPr lang="ru-RU" dirty="0" smtClean="0"/>
              <a:t>и</a:t>
            </a:r>
            <a:r>
              <a:rPr lang="en-US" dirty="0" smtClean="0"/>
              <a:t> </a:t>
            </a:r>
            <a:r>
              <a:rPr lang="ru-RU" dirty="0" err="1" smtClean="0"/>
              <a:t>н</a:t>
            </a:r>
            <a:r>
              <a:rPr lang="en-US" dirty="0" smtClean="0"/>
              <a:t> </a:t>
            </a:r>
            <a:r>
              <a:rPr lang="ru-RU" dirty="0" smtClean="0"/>
              <a:t>г</a:t>
            </a:r>
            <a:r>
              <a:rPr lang="en-US" dirty="0" smtClean="0"/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err="1" smtClean="0"/>
              <a:t>ц</a:t>
            </a:r>
            <a:r>
              <a:rPr lang="en-US" dirty="0" smtClean="0"/>
              <a:t> </a:t>
            </a:r>
            <a:r>
              <a:rPr lang="ru-RU" dirty="0" smtClean="0"/>
              <a:t>е</a:t>
            </a:r>
            <a:r>
              <a:rPr lang="en-US" dirty="0" smtClean="0"/>
              <a:t> </a:t>
            </a:r>
            <a:r>
              <a:rPr lang="ru-RU" dirty="0" err="1" smtClean="0"/>
              <a:t>н</a:t>
            </a:r>
            <a:r>
              <a:rPr lang="en-US" dirty="0" smtClean="0"/>
              <a:t> </a:t>
            </a:r>
            <a:r>
              <a:rPr lang="ru-RU" dirty="0" smtClean="0"/>
              <a:t>т</a:t>
            </a:r>
            <a:r>
              <a:rPr lang="en-US" dirty="0" smtClean="0"/>
              <a:t> </a:t>
            </a:r>
            <a:r>
              <a:rPr lang="ru-RU" dirty="0" err="1" smtClean="0"/>
              <a:t>р</a:t>
            </a:r>
            <a:endParaRPr lang="ru-RU" dirty="0"/>
          </a:p>
        </p:txBody>
      </p:sp>
      <p:pic>
        <p:nvPicPr>
          <p:cNvPr id="1026" name="Picture 2" descr="C:\Users\Owner\Documents\Картинг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068960"/>
            <a:ext cx="4989271" cy="2561079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99592" y="1988840"/>
            <a:ext cx="7772400" cy="7284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2002-2011</a:t>
            </a:r>
            <a:endParaRPr kumimoji="0" lang="ru-RU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2002 год:</a:t>
            </a:r>
            <a:r>
              <a:rPr lang="ru-RU" dirty="0" smtClean="0"/>
              <a:t> </a:t>
            </a:r>
            <a:r>
              <a:rPr lang="ru-RU" b="1" dirty="0" smtClean="0"/>
              <a:t>Лига, истоки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363272" cy="518457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sz="4200" u="sng" dirty="0" smtClean="0"/>
          </a:p>
          <a:p>
            <a:pPr>
              <a:buNone/>
            </a:pPr>
            <a:r>
              <a:rPr lang="en-US" sz="4200" u="sng" dirty="0" err="1" smtClean="0"/>
              <a:t>dio</a:t>
            </a:r>
            <a:r>
              <a:rPr lang="en-US" sz="4200" u="sng" dirty="0" smtClean="0"/>
              <a:t> (06</a:t>
            </a:r>
            <a:r>
              <a:rPr lang="ru-RU" sz="4200" u="sng" dirty="0" smtClean="0"/>
              <a:t>.11.200</a:t>
            </a:r>
            <a:r>
              <a:rPr lang="en-US" sz="4200" u="sng" dirty="0" smtClean="0"/>
              <a:t>2)</a:t>
            </a:r>
            <a:r>
              <a:rPr lang="ru-RU" sz="4200" u="sng" dirty="0" smtClean="0"/>
              <a:t>:</a:t>
            </a:r>
          </a:p>
          <a:p>
            <a:pPr>
              <a:buNone/>
            </a:pPr>
            <a:endParaRPr lang="ru-RU" dirty="0"/>
          </a:p>
          <a:p>
            <a:r>
              <a:rPr lang="ru-RU" sz="3700" dirty="0" smtClean="0"/>
              <a:t>Хочу поделиться одной идеей. Мы бы хотели предложить самым быстрым из наших гонщиков совместные тренировки для повышения интереса и, главное, уровня мастерства </a:t>
            </a:r>
            <a:endParaRPr lang="en-US" sz="3700" dirty="0" smtClean="0"/>
          </a:p>
          <a:p>
            <a:pPr>
              <a:buNone/>
            </a:pPr>
            <a:r>
              <a:rPr lang="en-US" sz="3700" dirty="0" smtClean="0"/>
              <a:t>	</a:t>
            </a:r>
            <a:r>
              <a:rPr lang="ru-RU" sz="3700" dirty="0" smtClean="0"/>
              <a:t>(надо же достойно представлять Киев на гонках в Москве).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dirty="0" smtClean="0"/>
              <a:t>Предлагаем всем участникам чемпионата, занявшим хотя бы на одном из 4 осенних этапов место не ниже 6-го (участие других пилотов оговаривается отдельно с организаторами), приходить ПО СРЕДАМ В 20.00 для тренировок. </a:t>
            </a:r>
          </a:p>
          <a:p>
            <a:pPr>
              <a:buNone/>
            </a:pPr>
            <a:r>
              <a:rPr lang="ru-RU" sz="3700" dirty="0" smtClean="0"/>
              <a:t>	</a:t>
            </a:r>
          </a:p>
          <a:p>
            <a:pPr>
              <a:buNone/>
            </a:pPr>
            <a:r>
              <a:rPr lang="ru-RU" sz="3700" dirty="0" smtClean="0"/>
              <a:t>	Они будут проходить в форме неофициальных мини-гонок. Для участия нужно будет оплатить примерно два 10-минутных заезда (точная сумма зависит от количества участников).</a:t>
            </a:r>
            <a:endParaRPr lang="ru-RU" sz="3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2002 год:</a:t>
            </a:r>
            <a:r>
              <a:rPr lang="ru-RU" dirty="0" smtClean="0"/>
              <a:t> </a:t>
            </a:r>
            <a:r>
              <a:rPr lang="ru-RU" b="1" dirty="0" smtClean="0"/>
              <a:t>Лига, истоки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363272" cy="518457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sz="4200" u="sng" dirty="0" smtClean="0"/>
          </a:p>
          <a:p>
            <a:pPr>
              <a:buNone/>
            </a:pPr>
            <a:r>
              <a:rPr lang="ru-RU" sz="4200" u="sng" dirty="0" smtClean="0"/>
              <a:t>13.11.200</a:t>
            </a:r>
            <a:r>
              <a:rPr lang="en-US" sz="4200" u="sng" dirty="0" smtClean="0"/>
              <a:t>2</a:t>
            </a:r>
            <a:r>
              <a:rPr lang="ru-RU" sz="4200" u="sng" dirty="0" smtClean="0"/>
              <a:t>: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sz="4000" dirty="0" smtClean="0"/>
              <a:t>Решено ввести </a:t>
            </a:r>
            <a:r>
              <a:rPr lang="ru-RU" sz="4000" b="1" dirty="0" smtClean="0"/>
              <a:t>рейтинговую систему</a:t>
            </a:r>
            <a:r>
              <a:rPr lang="ru-RU" sz="4000" dirty="0" smtClean="0"/>
              <a:t>:</a:t>
            </a:r>
          </a:p>
          <a:p>
            <a:pPr>
              <a:buNone/>
            </a:pPr>
            <a:endParaRPr lang="ru-RU" sz="3500" dirty="0" smtClean="0"/>
          </a:p>
          <a:p>
            <a:r>
              <a:rPr lang="ru-RU" sz="3500" dirty="0" smtClean="0"/>
              <a:t>Каждый новый участник получает рейтинг 100. </a:t>
            </a:r>
          </a:p>
          <a:p>
            <a:r>
              <a:rPr lang="ru-RU" sz="3500" dirty="0" smtClean="0"/>
              <a:t>По результатам мини-гонки участник либо набирает, либо теряет рейтинговые очки. </a:t>
            </a:r>
          </a:p>
          <a:p>
            <a:endParaRPr lang="ru-RU" sz="3500" dirty="0" smtClean="0"/>
          </a:p>
          <a:p>
            <a:r>
              <a:rPr lang="ru-RU" sz="3500" dirty="0" smtClean="0"/>
              <a:t>В зависимости от занятого места каждый пилот получает баллы от -4 до +5 </a:t>
            </a:r>
          </a:p>
          <a:p>
            <a:pPr>
              <a:buNone/>
            </a:pPr>
            <a:r>
              <a:rPr lang="ru-RU" sz="3500" dirty="0" smtClean="0"/>
              <a:t>	(т.е. победитель получает +5 баллов к своему рейтингу, второе место - +4 балла и т.д.)</a:t>
            </a:r>
          </a:p>
          <a:p>
            <a:pPr>
              <a:buNone/>
            </a:pPr>
            <a:endParaRPr lang="ru-RU" sz="3500" dirty="0" smtClean="0"/>
          </a:p>
          <a:p>
            <a:pPr>
              <a:buNone/>
            </a:pPr>
            <a:r>
              <a:rPr lang="ru-RU" sz="3500" dirty="0" smtClean="0"/>
              <a:t>	В результате, учитывая всегда плотное соперничество в каждой гонке благодаря достойному классу езды участников, будем иметь что-то вроде общего рейтинга сильнейших пилотов.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2002 год:</a:t>
            </a:r>
            <a:r>
              <a:rPr lang="ru-RU" dirty="0" smtClean="0"/>
              <a:t> </a:t>
            </a:r>
            <a:r>
              <a:rPr lang="ru-RU" b="1" dirty="0" smtClean="0"/>
              <a:t>Лига, истоки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363272" cy="518457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200" u="sng" dirty="0" smtClean="0"/>
          </a:p>
          <a:p>
            <a:pPr>
              <a:buNone/>
            </a:pPr>
            <a:r>
              <a:rPr lang="en-US" sz="2600" u="sng" dirty="0" smtClean="0"/>
              <a:t>0</a:t>
            </a:r>
            <a:r>
              <a:rPr lang="ru-RU" sz="2600" u="sng" dirty="0" smtClean="0"/>
              <a:t>5.12.200</a:t>
            </a:r>
            <a:r>
              <a:rPr lang="en-US" sz="2600" u="sng" dirty="0" smtClean="0"/>
              <a:t>2</a:t>
            </a:r>
            <a:r>
              <a:rPr lang="ru-RU" sz="2600" u="sng" dirty="0" smtClean="0"/>
              <a:t>:</a:t>
            </a:r>
          </a:p>
          <a:p>
            <a:pPr>
              <a:buNone/>
            </a:pPr>
            <a:endParaRPr lang="ru-RU" sz="2600" dirty="0"/>
          </a:p>
          <a:p>
            <a:r>
              <a:rPr lang="ru-RU" sz="2600" dirty="0" smtClean="0"/>
              <a:t>"Некоторые пилоты начинают забывать о самой сути мини-гонки. Это тренировка, тренировка без судей, и корректность со стороны каждого гонщика должна быть максимальной. </a:t>
            </a:r>
          </a:p>
          <a:p>
            <a:pPr>
              <a:buNone/>
            </a:pPr>
            <a:r>
              <a:rPr lang="ru-RU" sz="2600" dirty="0" smtClean="0"/>
              <a:t>	Иначе все превратится в "ледовое побоище" ;)</a:t>
            </a:r>
            <a:br>
              <a:rPr lang="ru-RU" sz="2600" dirty="0" smtClean="0"/>
            </a:br>
            <a:endParaRPr lang="ru-RU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2002</a:t>
            </a:r>
            <a:r>
              <a:rPr lang="en-US" b="1" dirty="0" smtClean="0">
                <a:solidFill>
                  <a:srgbClr val="FF0000"/>
                </a:solidFill>
              </a:rPr>
              <a:t>-03</a:t>
            </a:r>
            <a:r>
              <a:rPr lang="ru-RU" b="1" dirty="0" smtClean="0">
                <a:solidFill>
                  <a:srgbClr val="FF0000"/>
                </a:solidFill>
              </a:rPr>
              <a:t> гг.: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/>
          </a:bodyPr>
          <a:lstStyle/>
          <a:p>
            <a:r>
              <a:rPr lang="ru-RU" dirty="0" smtClean="0"/>
              <a:t>1-я в истории Лига Чемпионов – 		</a:t>
            </a:r>
            <a:endParaRPr lang="ru-RU" b="1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/>
              <a:t>30 октября 2002 года.</a:t>
            </a:r>
          </a:p>
          <a:p>
            <a:pPr>
              <a:buNone/>
            </a:pPr>
            <a:endParaRPr lang="ru-RU" b="1" dirty="0" smtClean="0"/>
          </a:p>
          <a:p>
            <a:r>
              <a:rPr lang="ru-RU" dirty="0" smtClean="0"/>
              <a:t>Гонки – каждую среду</a:t>
            </a:r>
            <a:r>
              <a:rPr lang="en-US" dirty="0" smtClean="0"/>
              <a:t> </a:t>
            </a:r>
            <a:r>
              <a:rPr lang="ru-RU" dirty="0" smtClean="0"/>
              <a:t>до 12 марта.</a:t>
            </a:r>
          </a:p>
          <a:p>
            <a:r>
              <a:rPr lang="ru-RU" dirty="0" smtClean="0"/>
              <a:t>Форматы:  5 полуфиналов и финал </a:t>
            </a:r>
            <a:endParaRPr lang="ru-RU" sz="3200" dirty="0" smtClean="0"/>
          </a:p>
          <a:p>
            <a:r>
              <a:rPr lang="ru-RU" dirty="0" smtClean="0"/>
              <a:t>Стоимость: 80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Количество участников: 5-12 человек</a:t>
            </a:r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2002-03 гг.: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1"/>
          </p:nvPr>
        </p:nvGraphicFramePr>
        <p:xfrm>
          <a:off x="755576" y="1916832"/>
          <a:ext cx="7632848" cy="3312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3125"/>
                <a:gridCol w="3975441"/>
                <a:gridCol w="2544282"/>
              </a:tblGrid>
              <a:tr h="551413"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Место</a:t>
                      </a:r>
                      <a:endParaRPr lang="ru-RU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Пилот</a:t>
                      </a:r>
                      <a:endParaRPr lang="ru-RU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Рейтинг</a:t>
                      </a:r>
                      <a:endParaRPr lang="ru-RU" sz="2500" dirty="0"/>
                    </a:p>
                  </a:txBody>
                  <a:tcPr anchor="ctr"/>
                </a:tc>
              </a:tr>
              <a:tr h="552191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1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Лысенский</a:t>
                      </a:r>
                      <a:r>
                        <a:rPr lang="ru-RU" sz="2500" u="none" strike="noStrike" baseline="0" dirty="0" smtClean="0"/>
                        <a:t> Денис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 smtClean="0"/>
                        <a:t>126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552191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2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Иванов Алекс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 smtClean="0"/>
                        <a:t>116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552191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3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Иванов Юра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 smtClean="0"/>
                        <a:t>112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552191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4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Яценко</a:t>
                      </a:r>
                      <a:r>
                        <a:rPr lang="ru-RU" sz="2500" u="none" strike="noStrike" baseline="0" dirty="0" smtClean="0"/>
                        <a:t> Игорь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 smtClean="0"/>
                        <a:t>111,5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552191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5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Сагдеев Стас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 smtClean="0"/>
                        <a:t>106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5661248"/>
            <a:ext cx="4038600" cy="464915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2005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Сезон Лиг – с 1 июня до 21 декабря (!)</a:t>
            </a:r>
          </a:p>
          <a:p>
            <a:r>
              <a:rPr lang="ru-RU" dirty="0" smtClean="0"/>
              <a:t>Гонки – 1 раз в 2 недели</a:t>
            </a:r>
          </a:p>
          <a:p>
            <a:r>
              <a:rPr lang="ru-RU" dirty="0" smtClean="0"/>
              <a:t>Форматы:  - 4 заезда по 7 кругов </a:t>
            </a:r>
          </a:p>
          <a:p>
            <a:pPr lvl="5">
              <a:buFontTx/>
              <a:buChar char="-"/>
            </a:pPr>
            <a:r>
              <a:rPr lang="ru-RU" sz="3200" dirty="0" smtClean="0"/>
              <a:t>Каждый на каждом +</a:t>
            </a:r>
            <a:r>
              <a:rPr lang="ru-RU" sz="3200" dirty="0"/>
              <a:t> </a:t>
            </a:r>
            <a:r>
              <a:rPr lang="ru-RU" sz="3200" dirty="0" smtClean="0"/>
              <a:t>финал</a:t>
            </a:r>
          </a:p>
          <a:p>
            <a:r>
              <a:rPr lang="ru-RU" dirty="0" smtClean="0"/>
              <a:t>Стоимость: 80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Количество участников: 6-17 человек</a:t>
            </a:r>
          </a:p>
          <a:p>
            <a:r>
              <a:rPr lang="ru-RU" dirty="0" smtClean="0"/>
              <a:t>Рекорд прокатной трассы: 			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</a:t>
            </a:r>
            <a:r>
              <a:rPr lang="ru-RU" b="1" dirty="0" smtClean="0"/>
              <a:t>42,4 сек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2005 год:</a:t>
            </a:r>
            <a:r>
              <a:rPr lang="ru-RU" dirty="0" smtClean="0"/>
              <a:t> </a:t>
            </a:r>
            <a:r>
              <a:rPr lang="ru-RU" b="1" dirty="0" smtClean="0"/>
              <a:t>Исторические даты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8748464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20 июля:</a:t>
            </a:r>
          </a:p>
          <a:p>
            <a:r>
              <a:rPr lang="ru-RU" dirty="0" smtClean="0"/>
              <a:t>Вместо пива в призах появился</a:t>
            </a:r>
            <a:r>
              <a:rPr lang="en-US" dirty="0" smtClean="0"/>
              <a:t>…</a:t>
            </a:r>
            <a:r>
              <a:rPr lang="ru-RU" dirty="0" smtClean="0"/>
              <a:t>  		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ru-RU" dirty="0" smtClean="0"/>
              <a:t>ящик </a:t>
            </a:r>
            <a:r>
              <a:rPr lang="en-US" dirty="0" smtClean="0"/>
              <a:t>Burn</a:t>
            </a:r>
            <a:r>
              <a:rPr lang="ru-RU" dirty="0" smtClean="0"/>
              <a:t>. </a:t>
            </a:r>
            <a:endParaRPr lang="en-US" dirty="0" smtClean="0"/>
          </a:p>
          <a:p>
            <a:pPr>
              <a:buNone/>
            </a:pPr>
            <a:r>
              <a:rPr lang="en-US" sz="2800" dirty="0" smtClean="0"/>
              <a:t>	</a:t>
            </a:r>
            <a:r>
              <a:rPr lang="ru-RU" sz="2800" dirty="0" smtClean="0"/>
              <a:t>Спустя 4 месяца пиво восстановило статус </a:t>
            </a:r>
            <a:r>
              <a:rPr lang="ru-RU" sz="2800" dirty="0" err="1" smtClean="0"/>
              <a:t>кво</a:t>
            </a:r>
            <a:r>
              <a:rPr lang="ru-RU" sz="2800" dirty="0" smtClean="0"/>
              <a:t>.</a:t>
            </a:r>
          </a:p>
          <a:p>
            <a:r>
              <a:rPr lang="ru-RU" dirty="0" smtClean="0"/>
              <a:t>Победу разделило 2 пилота:</a:t>
            </a:r>
          </a:p>
          <a:p>
            <a:pPr lvl="1">
              <a:buNone/>
            </a:pPr>
            <a:r>
              <a:rPr lang="ru-RU" dirty="0" smtClean="0"/>
              <a:t>Игорь </a:t>
            </a:r>
            <a:r>
              <a:rPr lang="ru-RU" dirty="0" err="1" smtClean="0"/>
              <a:t>Яценко</a:t>
            </a:r>
            <a:r>
              <a:rPr lang="ru-RU" dirty="0" smtClean="0"/>
              <a:t> и Миша Новик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b="1" dirty="0" smtClean="0"/>
              <a:t>12 октября:</a:t>
            </a:r>
          </a:p>
          <a:p>
            <a:r>
              <a:rPr lang="ru-RU" dirty="0" smtClean="0"/>
              <a:t>Введено судейство на Лигах;</a:t>
            </a:r>
          </a:p>
          <a:p>
            <a:r>
              <a:rPr lang="ru-RU" dirty="0" smtClean="0"/>
              <a:t>Дебют… 							</a:t>
            </a:r>
            <a:endParaRPr lang="ru-RU" b="1" dirty="0" smtClean="0"/>
          </a:p>
          <a:p>
            <a:pPr>
              <a:buNone/>
            </a:pPr>
            <a:r>
              <a:rPr lang="ru-RU" dirty="0" smtClean="0"/>
              <a:t>	Гены </a:t>
            </a:r>
            <a:r>
              <a:rPr lang="ru-RU" dirty="0" err="1" smtClean="0"/>
              <a:t>Токаренко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2005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/>
              <a:t>Макс Ширяев (июнь 2005 г.):</a:t>
            </a:r>
            <a:endParaRPr lang="ru-RU" dirty="0"/>
          </a:p>
          <a:p>
            <a:r>
              <a:rPr lang="ru-RU" dirty="0"/>
              <a:t>Для меня </a:t>
            </a:r>
            <a:r>
              <a:rPr lang="ru-RU" dirty="0" smtClean="0"/>
              <a:t>Лига всегда </a:t>
            </a:r>
            <a:r>
              <a:rPr lang="ru-RU" dirty="0"/>
              <a:t>была </a:t>
            </a:r>
            <a:r>
              <a:rPr lang="ru-RU" dirty="0" smtClean="0"/>
              <a:t>как </a:t>
            </a:r>
            <a:r>
              <a:rPr lang="ru-RU" dirty="0"/>
              <a:t>хорошая школа. Там рискуешь ради того, чтобы суметь защищаться либо атаковать даже в тех случаях, когда, казалось бы, это в обычном чемпионате было бы не разумно. И причем тебе за это ничего не будет.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2005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pPr>
              <a:buNone/>
            </a:pPr>
            <a:r>
              <a:rPr lang="ru-RU" u="sng" dirty="0"/>
              <a:t>Артем </a:t>
            </a:r>
            <a:r>
              <a:rPr lang="ru-RU" u="sng" dirty="0" err="1"/>
              <a:t>Соколан</a:t>
            </a:r>
            <a:r>
              <a:rPr lang="ru-RU" u="sng" dirty="0"/>
              <a:t> (11.11.2005):</a:t>
            </a:r>
            <a:endParaRPr lang="ru-RU" dirty="0"/>
          </a:p>
          <a:p>
            <a:r>
              <a:rPr lang="ru-RU" dirty="0" smtClean="0"/>
              <a:t>После последней </a:t>
            </a:r>
            <a:r>
              <a:rPr lang="ru-RU" dirty="0"/>
              <a:t>лиги невольно </a:t>
            </a:r>
            <a:r>
              <a:rPr lang="ru-RU" dirty="0" smtClean="0"/>
              <a:t>появляются </a:t>
            </a:r>
            <a:r>
              <a:rPr lang="ru-RU" dirty="0"/>
              <a:t>сомнения, "ехать или не </a:t>
            </a:r>
            <a:r>
              <a:rPr lang="ru-RU" dirty="0" smtClean="0"/>
              <a:t>ехать?"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Пожелания: может все-таки что-нибудь зачетное и с судейством?</a:t>
            </a:r>
          </a:p>
          <a:p>
            <a:pPr>
              <a:buNone/>
            </a:pPr>
            <a:r>
              <a:rPr lang="ru-RU" dirty="0" smtClean="0"/>
              <a:t>	П.С</a:t>
            </a:r>
            <a:r>
              <a:rPr lang="ru-RU" dirty="0"/>
              <a:t>. не гонять конечно очень сложно, легче наверное бросить пить и курить </a:t>
            </a:r>
          </a:p>
        </p:txBody>
      </p:sp>
      <p:pic>
        <p:nvPicPr>
          <p:cNvPr id="5" name="Рисунок 4" descr="http://www.karting.com.ua/forum/images/smilies/icon_biggrin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794" y="4869730"/>
            <a:ext cx="359470" cy="359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2006 год: </a:t>
            </a:r>
            <a:r>
              <a:rPr lang="ru-RU" b="1" dirty="0" smtClean="0"/>
              <a:t>Статистика и события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Первая Лига – с 21 июня</a:t>
            </a:r>
          </a:p>
          <a:p>
            <a:r>
              <a:rPr lang="ru-RU" dirty="0" smtClean="0"/>
              <a:t>Гонки – 1 раз в 2 недели</a:t>
            </a:r>
          </a:p>
          <a:p>
            <a:r>
              <a:rPr lang="ru-RU" dirty="0" smtClean="0"/>
              <a:t>Стоимость: 100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С начала сезона введена система заездов по группам, где более быстрые пилоты стартуют сзади.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2006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u="sng" dirty="0" smtClean="0"/>
          </a:p>
          <a:p>
            <a:pPr>
              <a:buNone/>
            </a:pPr>
            <a:r>
              <a:rPr lang="ru-RU" u="sng" dirty="0" smtClean="0"/>
              <a:t>Игорь </a:t>
            </a:r>
            <a:r>
              <a:rPr lang="ru-RU" u="sng" dirty="0" err="1" smtClean="0"/>
              <a:t>Яценко</a:t>
            </a:r>
            <a:r>
              <a:rPr lang="ru-RU" u="sng" dirty="0" smtClean="0"/>
              <a:t> (30.06.2006):</a:t>
            </a:r>
            <a:endParaRPr lang="ru-RU" dirty="0" smtClean="0"/>
          </a:p>
          <a:p>
            <a:r>
              <a:rPr lang="ru-RU" dirty="0" smtClean="0"/>
              <a:t>Вообще предложенный формат Лиги скорее следует называть не гонкой, а интеллектуальной игрой. Может называть ее не Лигой Чемпионов а, например, состязание "Не спеши, а то успеешь".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2007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676456" cy="439248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Сезон Лиг – с конца апреля до 7 ноября</a:t>
            </a:r>
          </a:p>
          <a:p>
            <a:r>
              <a:rPr lang="ru-RU" dirty="0" smtClean="0"/>
              <a:t>Гонки – в начале сезона 1 раз в 2 недели</a:t>
            </a:r>
          </a:p>
          <a:p>
            <a:r>
              <a:rPr lang="ru-RU" dirty="0" smtClean="0"/>
              <a:t>Формат гонки:  4 заезда по </a:t>
            </a:r>
            <a:r>
              <a:rPr lang="ru-RU" b="1" dirty="0" smtClean="0"/>
              <a:t>10</a:t>
            </a:r>
            <a:r>
              <a:rPr lang="ru-RU" dirty="0" smtClean="0"/>
              <a:t> кругов</a:t>
            </a:r>
            <a:endParaRPr lang="ru-RU" sz="3200" dirty="0" smtClean="0"/>
          </a:p>
          <a:p>
            <a:r>
              <a:rPr lang="ru-RU" dirty="0" smtClean="0"/>
              <a:t>Стоимость: 100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  <a:r>
              <a:rPr lang="en-US" dirty="0" smtClean="0"/>
              <a:t> 				</a:t>
            </a:r>
            <a:endParaRPr lang="ru-RU" b="1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1 августа Лига впервые проведена в 3 группы.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2007 год: </a:t>
            </a:r>
            <a:r>
              <a:rPr lang="ru-RU" b="1" dirty="0" smtClean="0"/>
              <a:t>Исторические даты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5252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900" b="1" dirty="0" smtClean="0"/>
              <a:t>11 июля:</a:t>
            </a:r>
          </a:p>
          <a:p>
            <a:pPr>
              <a:buNone/>
            </a:pPr>
            <a:r>
              <a:rPr lang="ru-RU" sz="3500" dirty="0" smtClean="0"/>
              <a:t>1. Гонки снова становятся еженедельными.</a:t>
            </a:r>
          </a:p>
          <a:p>
            <a:pPr>
              <a:buNone/>
            </a:pPr>
            <a:endParaRPr lang="ru-RU" sz="3500" dirty="0" smtClean="0"/>
          </a:p>
          <a:p>
            <a:pPr>
              <a:buNone/>
            </a:pPr>
            <a:r>
              <a:rPr lang="ru-RU" sz="3500" dirty="0" smtClean="0"/>
              <a:t>2. Вводится </a:t>
            </a:r>
            <a:r>
              <a:rPr lang="ru-RU" sz="3500" b="1" u="sng" dirty="0" smtClean="0"/>
              <a:t>рейтинговая система</a:t>
            </a:r>
            <a:r>
              <a:rPr lang="ru-RU" sz="3500" b="1" dirty="0" smtClean="0"/>
              <a:t>:</a:t>
            </a:r>
          </a:p>
          <a:p>
            <a:pPr>
              <a:buNone/>
            </a:pPr>
            <a:endParaRPr lang="ru-RU" sz="1400" b="1" dirty="0" smtClean="0"/>
          </a:p>
          <a:p>
            <a:pPr lvl="0"/>
            <a:r>
              <a:rPr lang="ru-RU" sz="3000" dirty="0" smtClean="0"/>
              <a:t>Основа рейтинга пилота – среднее количество очков, набранных за 1 заезд во всех гонках;</a:t>
            </a:r>
          </a:p>
          <a:p>
            <a:pPr lvl="0"/>
            <a:r>
              <a:rPr lang="ru-RU" sz="3000" dirty="0" smtClean="0"/>
              <a:t>В старшей группе разыгрывается больше очков, чем в младшей;</a:t>
            </a:r>
          </a:p>
          <a:p>
            <a:pPr lvl="0"/>
            <a:r>
              <a:rPr lang="ru-RU" sz="3000" dirty="0" smtClean="0"/>
              <a:t>За каждый пропуск гонки пилот теряет часть своего рейтинга.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2007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1 рейтинговый сезон из </a:t>
            </a:r>
            <a:r>
              <a:rPr lang="ru-RU" u="sng" dirty="0" smtClean="0"/>
              <a:t>17 гонок</a:t>
            </a:r>
          </a:p>
          <a:p>
            <a:r>
              <a:rPr lang="ru-RU" dirty="0" smtClean="0"/>
              <a:t>Победитель 1-й рейтинговой гонки – 	</a:t>
            </a:r>
            <a:endParaRPr lang="ru-RU" b="1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u="sng" dirty="0" smtClean="0"/>
              <a:t>ПОДОЛЯН КОЛЯ.</a:t>
            </a:r>
          </a:p>
          <a:p>
            <a:pPr>
              <a:buNone/>
            </a:pPr>
            <a:endParaRPr lang="ru-RU" sz="1600" u="sng" dirty="0" smtClean="0"/>
          </a:p>
          <a:p>
            <a:r>
              <a:rPr lang="ru-RU" dirty="0" smtClean="0"/>
              <a:t>Всего 8 разных победителей этапов:		3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Голубченко, Леван, </a:t>
            </a:r>
            <a:r>
              <a:rPr lang="ru-RU" sz="2800" dirty="0" err="1" smtClean="0"/>
              <a:t>Вильнев</a:t>
            </a:r>
            <a:r>
              <a:rPr lang="ru-RU" sz="2800" dirty="0" smtClean="0"/>
              <a:t>, </a:t>
            </a:r>
            <a:r>
              <a:rPr lang="ru-RU" sz="2800" dirty="0" err="1" smtClean="0"/>
              <a:t>Черепенчук</a:t>
            </a:r>
            <a:r>
              <a:rPr lang="ru-RU" sz="2800" dirty="0" smtClean="0"/>
              <a:t>, </a:t>
            </a:r>
            <a:r>
              <a:rPr lang="ru-RU" sz="2800" dirty="0" err="1" smtClean="0"/>
              <a:t>Ярчук</a:t>
            </a:r>
            <a:r>
              <a:rPr lang="ru-RU" sz="2800" dirty="0" smtClean="0"/>
              <a:t>, Бойко, </a:t>
            </a:r>
            <a:r>
              <a:rPr lang="ru-RU" sz="2800" dirty="0" err="1" smtClean="0"/>
              <a:t>Яценко</a:t>
            </a:r>
            <a:r>
              <a:rPr lang="ru-RU" sz="2800" dirty="0" smtClean="0"/>
              <a:t>.</a:t>
            </a:r>
          </a:p>
          <a:p>
            <a:r>
              <a:rPr lang="ru-RU" dirty="0" smtClean="0"/>
              <a:t>Самые активные участники (16 гонок):	1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err="1" smtClean="0"/>
              <a:t>Ярчук</a:t>
            </a:r>
            <a:r>
              <a:rPr lang="ru-RU" sz="2800" dirty="0" smtClean="0"/>
              <a:t>, </a:t>
            </a:r>
            <a:r>
              <a:rPr lang="ru-RU" sz="2800" dirty="0" err="1" smtClean="0"/>
              <a:t>Лапига</a:t>
            </a:r>
            <a:r>
              <a:rPr lang="ru-RU" sz="2800" dirty="0" smtClean="0"/>
              <a:t>, </a:t>
            </a:r>
            <a:r>
              <a:rPr lang="ru-RU" sz="2800" dirty="0" err="1" smtClean="0"/>
              <a:t>Гальвес</a:t>
            </a:r>
            <a:r>
              <a:rPr lang="ru-RU" sz="2800" dirty="0" smtClean="0"/>
              <a:t>, Ковальчук Леша.</a:t>
            </a:r>
          </a:p>
          <a:p>
            <a:endParaRPr lang="ru-RU" sz="1600" dirty="0" smtClean="0"/>
          </a:p>
          <a:p>
            <a:r>
              <a:rPr lang="ru-RU" dirty="0" smtClean="0"/>
              <a:t>Среднее кол-во пилотов в гонке – 18, </a:t>
            </a:r>
          </a:p>
          <a:p>
            <a:pPr>
              <a:buNone/>
            </a:pPr>
            <a:r>
              <a:rPr lang="ru-RU" dirty="0" smtClean="0"/>
              <a:t>	всего участников – 62.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2007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1"/>
          </p:nvPr>
        </p:nvGraphicFramePr>
        <p:xfrm>
          <a:off x="755576" y="1628800"/>
          <a:ext cx="7632848" cy="2837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3125"/>
                <a:gridCol w="3975441"/>
                <a:gridCol w="2544282"/>
              </a:tblGrid>
              <a:tr h="442779"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Место</a:t>
                      </a:r>
                      <a:endParaRPr lang="ru-RU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Пилот</a:t>
                      </a:r>
                      <a:endParaRPr lang="ru-RU" sz="2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Рейтинг</a:t>
                      </a:r>
                      <a:endParaRPr lang="ru-RU" sz="2500" dirty="0"/>
                    </a:p>
                  </a:txBody>
                  <a:tcPr anchor="ctr"/>
                </a:tc>
              </a:tr>
              <a:tr h="473107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1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Яценко</a:t>
                      </a:r>
                      <a:r>
                        <a:rPr lang="ru-RU" sz="2500" u="none" strike="noStrike" baseline="0" dirty="0" smtClean="0"/>
                        <a:t> </a:t>
                      </a:r>
                      <a:r>
                        <a:rPr lang="ru-RU" sz="2500" u="none" strike="noStrike" baseline="0" dirty="0"/>
                        <a:t>Игорь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/>
                        <a:t>118,6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473107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2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Лапига</a:t>
                      </a:r>
                      <a:r>
                        <a:rPr lang="ru-RU" sz="2500" u="none" strike="noStrike" baseline="0" dirty="0" smtClean="0"/>
                        <a:t> </a:t>
                      </a:r>
                      <a:r>
                        <a:rPr lang="ru-RU" sz="2500" u="none" strike="noStrike" baseline="0" dirty="0"/>
                        <a:t>Леша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/>
                        <a:t>114,9</a:t>
                      </a:r>
                      <a:endParaRPr lang="ru-RU" sz="2500" b="0" i="0" u="none" strike="noStrike" baseline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473107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3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Черепенчук</a:t>
                      </a:r>
                      <a:r>
                        <a:rPr lang="ru-RU" sz="2500" u="none" strike="noStrike" baseline="0" dirty="0" smtClean="0"/>
                        <a:t> </a:t>
                      </a:r>
                      <a:r>
                        <a:rPr lang="ru-RU" sz="2500" u="none" strike="noStrike" baseline="0" dirty="0"/>
                        <a:t>Юра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/>
                        <a:t>114,5</a:t>
                      </a:r>
                      <a:endParaRPr lang="ru-RU" sz="2500" b="0" i="0" u="none" strike="noStrike" baseline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473107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4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Хоперия</a:t>
                      </a:r>
                      <a:r>
                        <a:rPr lang="ru-RU" sz="2500" u="none" strike="noStrike" baseline="0" dirty="0" smtClean="0"/>
                        <a:t> </a:t>
                      </a:r>
                      <a:r>
                        <a:rPr lang="ru-RU" sz="2500" u="none" strike="noStrike" baseline="0" dirty="0"/>
                        <a:t>Леван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/>
                        <a:t>112,8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  <a:tr h="473107">
                <a:tc>
                  <a:txBody>
                    <a:bodyPr/>
                    <a:lstStyle/>
                    <a:p>
                      <a:pPr algn="ctr"/>
                      <a:r>
                        <a:rPr lang="ru-RU" sz="2500" baseline="0" dirty="0" smtClean="0"/>
                        <a:t>5</a:t>
                      </a:r>
                      <a:endParaRPr lang="ru-RU" sz="25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u="none" strike="noStrike" baseline="0" dirty="0" smtClean="0"/>
                        <a:t>     </a:t>
                      </a:r>
                      <a:r>
                        <a:rPr lang="ru-RU" sz="2500" u="none" strike="noStrike" baseline="0" dirty="0" err="1" smtClean="0"/>
                        <a:t>Ярчук</a:t>
                      </a:r>
                      <a:r>
                        <a:rPr lang="ru-RU" sz="2500" u="none" strike="noStrike" baseline="0" dirty="0" smtClean="0"/>
                        <a:t> </a:t>
                      </a:r>
                      <a:r>
                        <a:rPr lang="ru-RU" sz="2500" u="none" strike="noStrike" baseline="0" dirty="0"/>
                        <a:t>Саша</a:t>
                      </a:r>
                      <a:endParaRPr lang="ru-RU" sz="2500" b="0" i="0" u="none" strike="noStrike" baseline="0" dirty="0">
                        <a:latin typeface="Verdan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baseline="0" dirty="0"/>
                        <a:t>105,9</a:t>
                      </a:r>
                      <a:endParaRPr lang="ru-RU" sz="2500" b="0" i="0" u="none" strike="noStrike" baseline="0" dirty="0">
                        <a:latin typeface="Arial Cyr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7544" y="4653136"/>
            <a:ext cx="8424936" cy="14010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/>
              <a:t>Чемпион 1-го в истории рейтингового сезона –  </a:t>
            </a:r>
          </a:p>
          <a:p>
            <a:pPr algn="ctr">
              <a:buNone/>
            </a:pPr>
            <a:r>
              <a:rPr lang="ru-RU" sz="3700" b="1" dirty="0" smtClean="0"/>
              <a:t>ИГОРЬ ЯЦЕНКО</a:t>
            </a:r>
            <a:endParaRPr lang="ru-RU" sz="37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2007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u="sng" dirty="0" err="1" smtClean="0"/>
              <a:t>dio</a:t>
            </a:r>
            <a:r>
              <a:rPr lang="ru-RU" u="sng" dirty="0" smtClean="0"/>
              <a:t> (09.08.2007):</a:t>
            </a:r>
            <a:endParaRPr lang="ru-RU" dirty="0" smtClean="0"/>
          </a:p>
          <a:p>
            <a:r>
              <a:rPr lang="ru-RU" sz="3000" dirty="0" smtClean="0"/>
              <a:t>Все уже привыкли, что в этом сезоне Лиги проходят под дождем. Но то, что устроила погода вчера, было из ряда вон.</a:t>
            </a:r>
            <a:br>
              <a:rPr lang="ru-RU" sz="3000" dirty="0" smtClean="0"/>
            </a:b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dirty="0" smtClean="0"/>
              <a:t>Лично меня удивили две вещи: то, что карты пережили ТАКИЕ лужи, и то, с каким рвением участники рвались в бой в самый сильный ливень.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2008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Сезон Лиг – с 16 апреля до 5 ноября</a:t>
            </a:r>
          </a:p>
          <a:p>
            <a:r>
              <a:rPr lang="ru-RU" dirty="0" smtClean="0"/>
              <a:t>Формат гонки:  4 заезда по 10 кругов</a:t>
            </a:r>
          </a:p>
          <a:p>
            <a:r>
              <a:rPr lang="ru-RU" dirty="0" smtClean="0"/>
              <a:t>Стоимость: 150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Проведено 3 сезона по 10 гонок</a:t>
            </a:r>
          </a:p>
          <a:p>
            <a:r>
              <a:rPr lang="ru-RU" dirty="0" smtClean="0"/>
              <a:t>Среднее количество участников в гонке: </a:t>
            </a:r>
            <a:r>
              <a:rPr lang="ru-RU" b="1" dirty="0" smtClean="0"/>
              <a:t>21</a:t>
            </a:r>
          </a:p>
          <a:p>
            <a:r>
              <a:rPr lang="ru-RU" dirty="0" smtClean="0"/>
              <a:t>Всего участников: 85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2008 год: </a:t>
            </a:r>
            <a:r>
              <a:rPr lang="ru-RU" b="1" dirty="0" smtClean="0"/>
              <a:t>Исторические даты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52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900" b="1" dirty="0" smtClean="0"/>
              <a:t>2 июля:</a:t>
            </a:r>
          </a:p>
          <a:p>
            <a:pPr>
              <a:buNone/>
            </a:pPr>
            <a:r>
              <a:rPr lang="ru-RU" sz="3500" dirty="0" smtClean="0"/>
              <a:t>1. Введено награждение призеров каждого этапа</a:t>
            </a:r>
            <a:r>
              <a:rPr lang="ru-RU" sz="3500" b="1" u="sng" dirty="0" smtClean="0"/>
              <a:t> медалями</a:t>
            </a:r>
            <a:r>
              <a:rPr lang="ru-RU" sz="3500" dirty="0" smtClean="0"/>
              <a:t>.</a:t>
            </a:r>
          </a:p>
          <a:p>
            <a:pPr>
              <a:buNone/>
            </a:pPr>
            <a:r>
              <a:rPr lang="ru-RU" sz="3500" dirty="0" smtClean="0"/>
              <a:t>									</a:t>
            </a:r>
            <a:endParaRPr lang="ru-RU" sz="1000" b="1" dirty="0" smtClean="0"/>
          </a:p>
          <a:p>
            <a:pPr>
              <a:buNone/>
            </a:pPr>
            <a:r>
              <a:rPr lang="ru-RU" sz="3500" dirty="0" smtClean="0"/>
              <a:t>2. Поставлен рекорд по количеству участников в одном этапе – </a:t>
            </a:r>
            <a:r>
              <a:rPr lang="ru-RU" sz="3500" b="1" u="sng" dirty="0" smtClean="0"/>
              <a:t>30 человек</a:t>
            </a:r>
            <a:r>
              <a:rPr lang="ru-RU" sz="3500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2008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755576" y="5805264"/>
            <a:ext cx="7715200" cy="8640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/>
              <a:t>Эра доминирования </a:t>
            </a:r>
            <a:r>
              <a:rPr lang="ru-RU" sz="3700" b="1" dirty="0" smtClean="0"/>
              <a:t>ЛЕВАНА</a:t>
            </a:r>
            <a:endParaRPr lang="ru-RU" sz="3700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7" y="1412776"/>
          <a:ext cx="7704857" cy="4248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769"/>
                <a:gridCol w="3075589"/>
                <a:gridCol w="1147264"/>
                <a:gridCol w="1494402"/>
                <a:gridCol w="1320833"/>
              </a:tblGrid>
              <a:tr h="7728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побед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подиумов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Всего Лиг (из 30)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7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7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7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Хоперия</a:t>
                      </a:r>
                      <a:r>
                        <a:rPr lang="ru-RU" sz="27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7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Леван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7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7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7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Яценко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Игорь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Вова</a:t>
                      </a:r>
                      <a:r>
                        <a:rPr lang="en-US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Лапига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Леша</a:t>
                      </a:r>
                      <a:r>
                        <a:rPr lang="en-US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Бойко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Коля (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мех)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</a:tr>
              <a:tr h="4950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Кравец Олег</a:t>
                      </a:r>
                      <a:r>
                        <a:rPr lang="en-US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5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</a:tr>
              <a:tr h="50518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Макс (мех) </a:t>
                      </a:r>
                      <a:r>
                        <a:rPr lang="ru-RU" sz="25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US" sz="25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new)</a:t>
                      </a:r>
                      <a:endParaRPr lang="ru-RU" sz="25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2008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4800" u="sng" dirty="0" smtClean="0"/>
              <a:t>Костя Медведев (17.04.2008):</a:t>
            </a:r>
          </a:p>
          <a:p>
            <a:pPr>
              <a:buNone/>
            </a:pPr>
            <a:endParaRPr lang="ru-RU" sz="1900" dirty="0" smtClean="0"/>
          </a:p>
          <a:p>
            <a:r>
              <a:rPr lang="ru-RU" sz="4000" dirty="0" smtClean="0"/>
              <a:t>Формат Лиги вынуждает тебя постоянно прогрессировать. Сначала ты показываешь слабое время и стартуешь в 3-й группе на первой стартовой линии. Через какое-то время можешь с этой позиции, защищаясь, выиграть гонку. </a:t>
            </a:r>
          </a:p>
          <a:p>
            <a:pPr>
              <a:buNone/>
            </a:pPr>
            <a:r>
              <a:rPr lang="ru-RU" sz="4000" dirty="0" smtClean="0"/>
              <a:t>	Потихоньку улучшаешься, и вот во 2-й или 3-й группе ты стартуешь на самой последней стартовой решетке! И опять ищешь возможности к улучшению, учишься атаковать, думать, защищаться от очень сильных соперников. </a:t>
            </a:r>
          </a:p>
          <a:p>
            <a:pPr>
              <a:buNone/>
            </a:pPr>
            <a:r>
              <a:rPr lang="ru-RU" sz="4000" dirty="0" smtClean="0"/>
              <a:t>	И, самое главное, видишь перед собой цель - попадание в 1-ю группу, чтобы опять начать все с начала - первая решетка, середина, и (боюсь, даже сказать) последняя решетка на старте!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2009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Сезон Лиг – с 8 апреля до 28 октября</a:t>
            </a:r>
          </a:p>
          <a:p>
            <a:r>
              <a:rPr lang="ru-RU" u="sng" dirty="0" smtClean="0"/>
              <a:t>Формат гонки</a:t>
            </a:r>
            <a:r>
              <a:rPr lang="ru-RU" dirty="0" smtClean="0"/>
              <a:t>: </a:t>
            </a:r>
          </a:p>
          <a:p>
            <a:pPr>
              <a:buNone/>
            </a:pPr>
            <a:r>
              <a:rPr lang="ru-RU" dirty="0" smtClean="0"/>
              <a:t>	квалификация + 3 заезда по 10 кругов</a:t>
            </a:r>
          </a:p>
          <a:p>
            <a:r>
              <a:rPr lang="ru-RU" dirty="0" smtClean="0"/>
              <a:t>Стоимость: 150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Проведено 3 сезона по 10 гонок</a:t>
            </a:r>
          </a:p>
          <a:p>
            <a:r>
              <a:rPr lang="ru-RU" dirty="0" smtClean="0"/>
              <a:t>Среднее количество участников в гонке: </a:t>
            </a:r>
            <a:r>
              <a:rPr lang="ru-RU" b="1" dirty="0" smtClean="0"/>
              <a:t>21</a:t>
            </a:r>
          </a:p>
          <a:p>
            <a:r>
              <a:rPr lang="ru-RU" dirty="0" smtClean="0"/>
              <a:t>Всего участников: </a:t>
            </a:r>
            <a:r>
              <a:rPr lang="ru-RU" b="1" dirty="0" smtClean="0"/>
              <a:t>91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2009 год: </a:t>
            </a:r>
            <a:r>
              <a:rPr lang="ru-RU" b="1" dirty="0" smtClean="0"/>
              <a:t>События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424936" cy="489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Введены </a:t>
            </a:r>
            <a:r>
              <a:rPr lang="ru-RU" u="sng" dirty="0" smtClean="0"/>
              <a:t>изменения в начисление очков</a:t>
            </a:r>
            <a:r>
              <a:rPr lang="ru-RU" dirty="0" smtClean="0"/>
              <a:t> в гонках:</a:t>
            </a:r>
          </a:p>
          <a:p>
            <a:pPr lvl="0"/>
            <a:r>
              <a:rPr lang="ru-RU" sz="2800" dirty="0" smtClean="0"/>
              <a:t>очки начисляются за лучшие круги в квалификации;</a:t>
            </a:r>
          </a:p>
          <a:p>
            <a:pPr lvl="0"/>
            <a:r>
              <a:rPr lang="ru-RU" sz="2800" dirty="0" smtClean="0"/>
              <a:t>дополнительные очки начисляются за обгоны.</a:t>
            </a:r>
          </a:p>
          <a:p>
            <a:pPr lvl="0"/>
            <a:endParaRPr lang="ru-RU" sz="2800" dirty="0" smtClean="0"/>
          </a:p>
          <a:p>
            <a:pPr>
              <a:buNone/>
            </a:pPr>
            <a:r>
              <a:rPr lang="ru-RU" dirty="0" smtClean="0"/>
              <a:t>2. Проведены эксперименты с </a:t>
            </a:r>
            <a:r>
              <a:rPr lang="ru-RU" u="sng" dirty="0" smtClean="0"/>
              <a:t>аудио записями </a:t>
            </a:r>
            <a:r>
              <a:rPr lang="ru-RU" dirty="0" smtClean="0"/>
              <a:t>разборов полетов после заездов.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Стоит возобновить, но уже с видео камерой.  ;)</a:t>
            </a:r>
          </a:p>
          <a:p>
            <a:pPr lvl="0"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2009 год: </a:t>
            </a:r>
            <a:r>
              <a:rPr lang="ru-RU" b="1" dirty="0" smtClean="0"/>
              <a:t>Исторические даты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496944" cy="4752528"/>
          </a:xfrm>
        </p:spPr>
        <p:txBody>
          <a:bodyPr>
            <a:normAutofit/>
          </a:bodyPr>
          <a:lstStyle/>
          <a:p>
            <a:r>
              <a:rPr lang="ru-RU" u="sng" dirty="0" smtClean="0"/>
              <a:t>Май:</a:t>
            </a:r>
            <a:r>
              <a:rPr lang="ru-RU" dirty="0" smtClean="0"/>
              <a:t> безуспешные попытки привлечь</a:t>
            </a:r>
            <a:r>
              <a:rPr lang="ru-RU" b="1" dirty="0" smtClean="0"/>
              <a:t> лидеров к судейству </a:t>
            </a:r>
            <a:r>
              <a:rPr lang="ru-RU" dirty="0" smtClean="0"/>
              <a:t>заездов.</a:t>
            </a:r>
          </a:p>
          <a:p>
            <a:pPr>
              <a:buNone/>
            </a:pPr>
            <a:r>
              <a:rPr lang="ru-RU" sz="1200" dirty="0" smtClean="0"/>
              <a:t> </a:t>
            </a:r>
          </a:p>
          <a:p>
            <a:r>
              <a:rPr lang="ru-RU" u="sng" dirty="0" smtClean="0"/>
              <a:t>Июнь:</a:t>
            </a:r>
            <a:r>
              <a:rPr lang="ru-RU" dirty="0" smtClean="0"/>
              <a:t> зажглись звездочки Ромы </a:t>
            </a:r>
            <a:r>
              <a:rPr lang="ru-RU" dirty="0" err="1" smtClean="0"/>
              <a:t>Хондоки</a:t>
            </a:r>
            <a:r>
              <a:rPr lang="ru-RU" dirty="0" smtClean="0"/>
              <a:t> и Влада </a:t>
            </a:r>
            <a:r>
              <a:rPr lang="ru-RU" dirty="0" err="1" smtClean="0"/>
              <a:t>Шендрика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Заложена бомба, взорвавшая тему </a:t>
            </a:r>
            <a:r>
              <a:rPr lang="ru-RU" sz="2800" dirty="0" err="1" smtClean="0"/>
              <a:t>довесов</a:t>
            </a:r>
            <a:r>
              <a:rPr lang="ru-RU" sz="2800" dirty="0" smtClean="0"/>
              <a:t>.</a:t>
            </a:r>
          </a:p>
          <a:p>
            <a:pPr>
              <a:buNone/>
            </a:pPr>
            <a:endParaRPr lang="ru-RU" sz="1200" dirty="0" smtClean="0"/>
          </a:p>
          <a:p>
            <a:r>
              <a:rPr lang="ru-RU" u="sng" dirty="0" smtClean="0"/>
              <a:t>30 июля:</a:t>
            </a:r>
            <a:r>
              <a:rPr lang="ru-RU" dirty="0" smtClean="0"/>
              <a:t> учрежден приз за лучший дебют в этапе – </a:t>
            </a:r>
            <a:r>
              <a:rPr lang="ru-RU" b="1" dirty="0" smtClean="0"/>
              <a:t>чайник</a:t>
            </a:r>
            <a:r>
              <a:rPr lang="ru-RU" dirty="0" smtClean="0"/>
              <a:t> от дяди Саши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2009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7544" y="5661248"/>
            <a:ext cx="8208912" cy="119675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3200" dirty="0" smtClean="0"/>
              <a:t>Второй год эры </a:t>
            </a:r>
            <a:r>
              <a:rPr lang="ru-RU" sz="3700" b="1" dirty="0" smtClean="0"/>
              <a:t>ЛЕВАНА</a:t>
            </a:r>
            <a:r>
              <a:rPr lang="ru-RU" sz="3200" b="1" dirty="0" smtClean="0"/>
              <a:t>.</a:t>
            </a:r>
          </a:p>
          <a:p>
            <a:pPr algn="ctr">
              <a:buNone/>
            </a:pPr>
            <a:r>
              <a:rPr lang="ru-RU" sz="3200" b="1" dirty="0" smtClean="0"/>
              <a:t>Роме </a:t>
            </a:r>
            <a:r>
              <a:rPr lang="ru-RU" sz="3200" b="1" dirty="0" err="1" smtClean="0"/>
              <a:t>Хондоке</a:t>
            </a:r>
            <a:r>
              <a:rPr lang="ru-RU" sz="3200" dirty="0" smtClean="0"/>
              <a:t> удается вырвать победу в 3-м сезоне.</a:t>
            </a:r>
            <a:endParaRPr lang="ru-RU" sz="3700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052736"/>
          <a:ext cx="7704857" cy="4439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769"/>
                <a:gridCol w="3075589"/>
                <a:gridCol w="1147264"/>
                <a:gridCol w="1494402"/>
                <a:gridCol w="1320833"/>
              </a:tblGrid>
              <a:tr h="6639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побед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подиумов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Всего Лиг (из 30)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Хоперия</a:t>
                      </a:r>
                      <a:r>
                        <a:rPr lang="ru-RU" sz="25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Леван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Хондока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Рома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new)</a:t>
                      </a:r>
                      <a:endParaRPr lang="ru-RU" sz="20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Кравец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Олег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Шендрик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Влад</a:t>
                      </a:r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(new)</a:t>
                      </a:r>
                      <a:endParaRPr lang="ru-RU" sz="20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Яценко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Игорь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Бойко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Коля (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мех)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Вова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</a:tr>
              <a:tr h="4133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Ковальчук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Макс (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мех)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</a:tr>
              <a:tr h="421783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Лапига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Леша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2009 год:</a:t>
            </a:r>
            <a:r>
              <a:rPr lang="ru-RU" dirty="0" smtClean="0"/>
              <a:t> </a:t>
            </a:r>
            <a:r>
              <a:rPr lang="ru-RU" b="1" dirty="0" smtClean="0"/>
              <a:t>Прямая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u="sng" dirty="0" err="1" smtClean="0"/>
              <a:t>Леша</a:t>
            </a:r>
            <a:r>
              <a:rPr lang="uk-UA" u="sng" dirty="0" smtClean="0"/>
              <a:t> </a:t>
            </a:r>
            <a:r>
              <a:rPr lang="uk-UA" u="sng" dirty="0" err="1" smtClean="0"/>
              <a:t>Лапига</a:t>
            </a:r>
            <a:r>
              <a:rPr lang="ru-RU" u="sng" dirty="0" smtClean="0"/>
              <a:t> (2</a:t>
            </a:r>
            <a:r>
              <a:rPr lang="uk-UA" u="sng" dirty="0" smtClean="0"/>
              <a:t>3</a:t>
            </a:r>
            <a:r>
              <a:rPr lang="ru-RU" u="sng" dirty="0" smtClean="0"/>
              <a:t>.04.2009):</a:t>
            </a:r>
            <a:endParaRPr lang="ru-RU" dirty="0" smtClean="0"/>
          </a:p>
          <a:p>
            <a:r>
              <a:rPr lang="ru-RU" dirty="0" smtClean="0"/>
              <a:t>У меня такого ещё не было, </a:t>
            </a:r>
          </a:p>
          <a:p>
            <a:pPr>
              <a:buNone/>
            </a:pPr>
            <a:r>
              <a:rPr lang="ru-RU" dirty="0" smtClean="0"/>
              <a:t>	чтоб я 9 человек держал 10 кругов подряд</a:t>
            </a:r>
            <a:r>
              <a:rPr lang="uk-UA" dirty="0" smtClean="0"/>
              <a:t>.</a:t>
            </a:r>
            <a:endParaRPr lang="ru-RU" dirty="0" smtClean="0"/>
          </a:p>
          <a:p>
            <a:pPr>
              <a:buNone/>
            </a:pPr>
            <a:endParaRPr lang="ru-RU" u="sng" dirty="0" smtClean="0"/>
          </a:p>
          <a:p>
            <a:pPr>
              <a:buNone/>
            </a:pPr>
            <a:r>
              <a:rPr lang="ru-RU" u="sng" dirty="0" smtClean="0"/>
              <a:t>Игорь Прощин (22.04.2009):</a:t>
            </a:r>
            <a:endParaRPr lang="ru-RU" dirty="0" smtClean="0"/>
          </a:p>
          <a:p>
            <a:r>
              <a:rPr lang="ru-RU" dirty="0" smtClean="0"/>
              <a:t>Та ну </a:t>
            </a:r>
            <a:r>
              <a:rPr lang="ru-RU" dirty="0" err="1" smtClean="0"/>
              <a:t>їх</a:t>
            </a:r>
            <a:r>
              <a:rPr lang="ru-RU" dirty="0" smtClean="0"/>
              <a:t>, у </a:t>
            </a:r>
            <a:r>
              <a:rPr lang="ru-RU" dirty="0" err="1" smtClean="0"/>
              <a:t>цих</a:t>
            </a:r>
            <a:r>
              <a:rPr lang="ru-RU" dirty="0" smtClean="0"/>
              <a:t> </a:t>
            </a:r>
            <a:r>
              <a:rPr lang="ru-RU" dirty="0" err="1" smtClean="0"/>
              <a:t>хлопців</a:t>
            </a:r>
            <a:r>
              <a:rPr lang="ru-RU" dirty="0" smtClean="0"/>
              <a:t> </a:t>
            </a:r>
            <a:r>
              <a:rPr lang="ru-RU" dirty="0" err="1" smtClean="0"/>
              <a:t>сталеві</a:t>
            </a:r>
            <a:r>
              <a:rPr lang="ru-RU" dirty="0" smtClean="0"/>
              <a:t> </a:t>
            </a:r>
            <a:r>
              <a:rPr lang="ru-RU" dirty="0" err="1" smtClean="0"/>
              <a:t>яйця</a:t>
            </a:r>
            <a:r>
              <a:rPr lang="ru-RU" dirty="0" smtClean="0"/>
              <a:t>. </a:t>
            </a:r>
            <a:r>
              <a:rPr lang="uk-UA" dirty="0" smtClean="0"/>
              <a:t>Вони вчотирьох під міст заїжджають!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2010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92488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Сезон Лиг – с 14 апреля до 20 октября</a:t>
            </a:r>
          </a:p>
          <a:p>
            <a:r>
              <a:rPr lang="ru-RU" dirty="0" smtClean="0"/>
              <a:t>Формат гонки: </a:t>
            </a:r>
          </a:p>
          <a:p>
            <a:pPr>
              <a:buNone/>
            </a:pPr>
            <a:r>
              <a:rPr lang="ru-RU" dirty="0" smtClean="0"/>
              <a:t>	квалификация + 3 заезда по 10 кругов</a:t>
            </a:r>
          </a:p>
          <a:p>
            <a:r>
              <a:rPr lang="ru-RU" dirty="0" smtClean="0"/>
              <a:t>Стоимость: 170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Проведено </a:t>
            </a:r>
            <a:r>
              <a:rPr lang="ru-RU" b="1" dirty="0" smtClean="0"/>
              <a:t>4 сезона</a:t>
            </a:r>
            <a:r>
              <a:rPr lang="ru-RU" dirty="0" smtClean="0"/>
              <a:t> по 7 гонок</a:t>
            </a:r>
          </a:p>
          <a:p>
            <a:r>
              <a:rPr lang="ru-RU" dirty="0" smtClean="0"/>
              <a:t>Среднее количество участников в гонке: </a:t>
            </a:r>
            <a:r>
              <a:rPr lang="ru-RU" b="1" dirty="0" smtClean="0"/>
              <a:t>17</a:t>
            </a:r>
          </a:p>
          <a:p>
            <a:r>
              <a:rPr lang="ru-RU" dirty="0" smtClean="0"/>
              <a:t>Всего участников: </a:t>
            </a:r>
            <a:r>
              <a:rPr lang="ru-RU" b="1" dirty="0" smtClean="0"/>
              <a:t>98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2010 год: </a:t>
            </a:r>
            <a:r>
              <a:rPr lang="ru-RU" b="1" dirty="0" smtClean="0"/>
              <a:t>События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424936" cy="4896544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dirty="0" smtClean="0"/>
              <a:t>	</a:t>
            </a:r>
          </a:p>
          <a:p>
            <a:pPr marL="514350" indent="-514350">
              <a:buNone/>
            </a:pPr>
            <a:r>
              <a:rPr lang="ru-RU" dirty="0" smtClean="0"/>
              <a:t>1. 	За пропуск гонки пилот теряет 10% рейтинга вместо </a:t>
            </a:r>
            <a:r>
              <a:rPr lang="ru-RU" dirty="0" err="1" smtClean="0"/>
              <a:t>историчеких</a:t>
            </a:r>
            <a:r>
              <a:rPr lang="ru-RU" dirty="0" smtClean="0"/>
              <a:t> 5%.</a:t>
            </a:r>
          </a:p>
          <a:p>
            <a:pPr marL="514350" indent="-514350">
              <a:buNone/>
            </a:pPr>
            <a:endParaRPr lang="ru-RU" dirty="0" smtClean="0"/>
          </a:p>
          <a:p>
            <a:pPr marL="514350" indent="-514350">
              <a:buAutoNum type="arabicPeriod" startAt="2"/>
            </a:pPr>
            <a:r>
              <a:rPr lang="ru-RU" dirty="0" smtClean="0"/>
              <a:t>10 пилотов выигрывало этапы Лиги, </a:t>
            </a:r>
          </a:p>
          <a:p>
            <a:pPr marL="514350" indent="-514350">
              <a:buNone/>
            </a:pPr>
            <a:r>
              <a:rPr lang="ru-RU" dirty="0" smtClean="0"/>
              <a:t>	из них 5 – впервые:</a:t>
            </a:r>
            <a:r>
              <a:rPr lang="en-US" dirty="0" smtClean="0"/>
              <a:t>				</a:t>
            </a:r>
            <a:endParaRPr lang="ru-RU" b="1" dirty="0" smtClean="0"/>
          </a:p>
          <a:p>
            <a:pPr marL="914400" lvl="1" indent="-514350"/>
            <a:r>
              <a:rPr lang="ru-RU" dirty="0" smtClean="0"/>
              <a:t>Дядя Саша			-- Костя Медведев</a:t>
            </a:r>
          </a:p>
          <a:p>
            <a:pPr marL="914400" lvl="1" indent="-514350"/>
            <a:r>
              <a:rPr lang="ru-RU" dirty="0" smtClean="0"/>
              <a:t>Денис Манило		-- Курош</a:t>
            </a:r>
          </a:p>
          <a:p>
            <a:pPr marL="514350" indent="-514350">
              <a:buNone/>
            </a:pPr>
            <a:endParaRPr lang="ru-RU" dirty="0" smtClean="0"/>
          </a:p>
          <a:p>
            <a:pPr marL="514350" lvl="0" indent="-514350">
              <a:buAutoNum type="arabicPeriod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2010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196755"/>
          <a:ext cx="7704857" cy="5400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769"/>
                <a:gridCol w="3075589"/>
                <a:gridCol w="1147264"/>
                <a:gridCol w="1494402"/>
                <a:gridCol w="1320833"/>
              </a:tblGrid>
              <a:tr h="790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побед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подиумов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Всего Лиг (из </a:t>
                      </a:r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28)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 Кравец </a:t>
                      </a:r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Олег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Вова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Хондока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Рома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Ковальчук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Макс (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мех)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Манило Денис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new)</a:t>
                      </a:r>
                      <a:endParaRPr lang="ru-RU" sz="20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Дядя Саша</a:t>
                      </a:r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Янковский А</a:t>
                      </a:r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0" u="none" strike="noStrike" dirty="0" smtClean="0">
                          <a:solidFill>
                            <a:srgbClr val="FF0000"/>
                          </a:solidFill>
                          <a:latin typeface="+mn-lt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Медведев Костя</a:t>
                      </a:r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Гободи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Курош</a:t>
                      </a:r>
                      <a:r>
                        <a:rPr lang="en-US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</a:tr>
              <a:tr h="4694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Шендрик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Влад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2010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4000" dirty="0" smtClean="0"/>
              <a:t>Год </a:t>
            </a:r>
            <a:r>
              <a:rPr lang="ru-RU" sz="4000" b="1" dirty="0" smtClean="0"/>
              <a:t>Олега КРАВЦА</a:t>
            </a:r>
          </a:p>
          <a:p>
            <a:endParaRPr lang="ru-RU" sz="3600" b="1" u="sng" dirty="0" smtClean="0"/>
          </a:p>
          <a:p>
            <a:pPr>
              <a:buNone/>
            </a:pPr>
            <a:r>
              <a:rPr lang="ru-RU" sz="3600" u="sng" dirty="0" smtClean="0"/>
              <a:t>Победители сезонов:</a:t>
            </a:r>
            <a:r>
              <a:rPr lang="ru-RU" sz="3600" dirty="0" smtClean="0"/>
              <a:t> </a:t>
            </a:r>
          </a:p>
          <a:p>
            <a:r>
              <a:rPr lang="ru-RU" sz="3600" dirty="0" smtClean="0"/>
              <a:t>Кравец Олег (1й, 2й сезон);</a:t>
            </a:r>
          </a:p>
          <a:p>
            <a:r>
              <a:rPr lang="ru-RU" sz="3600" dirty="0" err="1" smtClean="0"/>
              <a:t>Полупан</a:t>
            </a:r>
            <a:r>
              <a:rPr lang="ru-RU" sz="3600" dirty="0" smtClean="0"/>
              <a:t> Вова (3й, 4й сезон).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2011 год: </a:t>
            </a:r>
            <a:r>
              <a:rPr lang="ru-RU" b="1" dirty="0" smtClean="0"/>
              <a:t>Статистика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112568"/>
          </a:xfrm>
        </p:spPr>
        <p:txBody>
          <a:bodyPr>
            <a:normAutofit/>
          </a:bodyPr>
          <a:lstStyle/>
          <a:p>
            <a:r>
              <a:rPr lang="ru-RU" dirty="0" smtClean="0"/>
              <a:t>Сезон Лиг – с 18 мая до 26 октября</a:t>
            </a:r>
          </a:p>
          <a:p>
            <a:r>
              <a:rPr lang="ru-RU" dirty="0" smtClean="0"/>
              <a:t>Формат гонки: </a:t>
            </a:r>
          </a:p>
          <a:p>
            <a:pPr>
              <a:buNone/>
            </a:pPr>
            <a:r>
              <a:rPr lang="ru-RU" dirty="0" smtClean="0"/>
              <a:t>	квалификация + 3 заезда по 10 кругов</a:t>
            </a:r>
          </a:p>
          <a:p>
            <a:r>
              <a:rPr lang="ru-RU" dirty="0" smtClean="0"/>
              <a:t>Стоимость: 190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Проведено 3 сезона по 8 гонок</a:t>
            </a:r>
          </a:p>
          <a:p>
            <a:r>
              <a:rPr lang="ru-RU" dirty="0" smtClean="0"/>
              <a:t>Среднее количество участников в гонке: </a:t>
            </a:r>
            <a:r>
              <a:rPr lang="ru-RU" b="1" dirty="0" smtClean="0"/>
              <a:t>20</a:t>
            </a:r>
          </a:p>
          <a:p>
            <a:r>
              <a:rPr lang="ru-RU" dirty="0" smtClean="0"/>
              <a:t>Всего участников: </a:t>
            </a:r>
            <a:r>
              <a:rPr lang="en-US" dirty="0" smtClean="0"/>
              <a:t>					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</a:t>
            </a:r>
            <a:r>
              <a:rPr lang="ru-RU" b="1" dirty="0" smtClean="0"/>
              <a:t>104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2011 год: </a:t>
            </a:r>
            <a:r>
              <a:rPr lang="ru-RU" b="1" dirty="0" smtClean="0"/>
              <a:t>Исторические даты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496944" cy="4752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25 мая:</a:t>
            </a:r>
          </a:p>
          <a:p>
            <a:r>
              <a:rPr lang="ru-RU" dirty="0" smtClean="0"/>
              <a:t>Под давлением средне- и крупногабаритных пилотов </a:t>
            </a:r>
            <a:r>
              <a:rPr lang="ru-RU" u="sng" dirty="0" smtClean="0"/>
              <a:t>введены </a:t>
            </a:r>
            <a:r>
              <a:rPr lang="ru-RU" u="sng" dirty="0" err="1" smtClean="0"/>
              <a:t>довесы</a:t>
            </a:r>
            <a:r>
              <a:rPr lang="ru-RU" dirty="0" smtClean="0"/>
              <a:t> в Лиге до 75 кг.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28 сентября:</a:t>
            </a:r>
          </a:p>
          <a:p>
            <a:r>
              <a:rPr lang="ru-RU" dirty="0" smtClean="0"/>
              <a:t>Проведен уникальный </a:t>
            </a:r>
            <a:r>
              <a:rPr lang="ru-RU" u="sng" dirty="0" smtClean="0"/>
              <a:t>этап в темноте. </a:t>
            </a:r>
          </a:p>
          <a:p>
            <a:pPr>
              <a:buNone/>
            </a:pPr>
            <a:r>
              <a:rPr lang="ru-RU" dirty="0" smtClean="0"/>
              <a:t>	Освещение: фары автомобилей участников, расставленных вдоль трассы.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2011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196755"/>
          <a:ext cx="7704857" cy="5400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769"/>
                <a:gridCol w="3075589"/>
                <a:gridCol w="1147264"/>
                <a:gridCol w="1494402"/>
                <a:gridCol w="1320833"/>
              </a:tblGrid>
              <a:tr h="790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побед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подиумов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Всего Лиг (из </a:t>
                      </a:r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24)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5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Вова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Манило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Денис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Бойко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Запорожец Влад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Токаренко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Гена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Шендрик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Влад 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Чухаленко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Дима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Скобликов Влад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3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Убыйвовк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Серж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</a:tr>
              <a:tr h="4694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ru-RU" sz="2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Женя 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(мех</a:t>
                      </a:r>
                      <a:r>
                        <a:rPr lang="ru-RU" sz="2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.) </a:t>
                      </a:r>
                      <a:r>
                        <a:rPr lang="ru-RU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0" i="1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new)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2011 год: </a:t>
            </a:r>
            <a:r>
              <a:rPr lang="ru-RU" b="1" dirty="0" smtClean="0"/>
              <a:t>Итоги сезона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/>
              <a:t>Год </a:t>
            </a:r>
            <a:r>
              <a:rPr lang="ru-RU" sz="4000" b="1" dirty="0" smtClean="0"/>
              <a:t>Вовы ПОЛУПАНА</a:t>
            </a:r>
          </a:p>
          <a:p>
            <a:endParaRPr lang="ru-RU" sz="2000" dirty="0" smtClean="0"/>
          </a:p>
          <a:p>
            <a:r>
              <a:rPr lang="en-US" sz="3600" dirty="0" smtClean="0"/>
              <a:t>10 </a:t>
            </a:r>
            <a:r>
              <a:rPr lang="ru-RU" sz="3600" dirty="0" smtClean="0"/>
              <a:t>пилотов выигрывало этапы Лиги, </a:t>
            </a:r>
          </a:p>
          <a:p>
            <a:pPr>
              <a:buNone/>
            </a:pPr>
            <a:r>
              <a:rPr lang="ru-RU" sz="3600" dirty="0" smtClean="0"/>
              <a:t>	6 из них впервые.</a:t>
            </a:r>
          </a:p>
          <a:p>
            <a:pPr>
              <a:buNone/>
            </a:pPr>
            <a:endParaRPr lang="ru-RU" sz="2000" u="sng" dirty="0" smtClean="0"/>
          </a:p>
          <a:p>
            <a:pPr>
              <a:buNone/>
            </a:pPr>
            <a:r>
              <a:rPr lang="ru-RU" sz="3600" u="sng" dirty="0" smtClean="0"/>
              <a:t>Победители сезонов:</a:t>
            </a:r>
            <a:r>
              <a:rPr lang="ru-RU" sz="3600" dirty="0" smtClean="0"/>
              <a:t> </a:t>
            </a:r>
          </a:p>
          <a:p>
            <a:r>
              <a:rPr lang="ru-RU" sz="3600" dirty="0" err="1" smtClean="0"/>
              <a:t>Полупан</a:t>
            </a:r>
            <a:r>
              <a:rPr lang="ru-RU" sz="3600" dirty="0" smtClean="0"/>
              <a:t> Вова (1й, 3й сезон);</a:t>
            </a:r>
          </a:p>
          <a:p>
            <a:r>
              <a:rPr lang="ru-RU" sz="3600" dirty="0" smtClean="0"/>
              <a:t>Манило Денис (2й сезон).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ТОП-10 Лиги Чемпионов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196755"/>
          <a:ext cx="7560841" cy="5407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680"/>
                <a:gridCol w="3642536"/>
                <a:gridCol w="1544448"/>
                <a:gridCol w="1584177"/>
              </a:tblGrid>
              <a:tr h="790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побед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подиумов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30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30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Хоперия</a:t>
                      </a:r>
                      <a:r>
                        <a:rPr lang="ru-RU" sz="30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Леван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800" b="1" i="0" u="none" strike="noStrike" dirty="0" smtClean="0">
                          <a:solidFill>
                            <a:srgbClr val="FF3300"/>
                          </a:solidFill>
                          <a:latin typeface="Calibri"/>
                        </a:rPr>
                        <a:t>    Кравец </a:t>
                      </a:r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Олег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3</a:t>
                      </a:r>
                      <a:endParaRPr lang="ru-RU" sz="2600" b="1" i="0" u="none" strike="noStrike" dirty="0">
                        <a:solidFill>
                          <a:srgbClr val="FF99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600" b="1" i="0" u="none" strike="noStrike" dirty="0" err="1" smtClean="0">
                          <a:solidFill>
                            <a:srgbClr val="FF99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</a:t>
                      </a:r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Вова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Бойко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Коля (мех.)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Яценко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Игорь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Хондока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Рома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Манило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Денис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Шендрик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Влад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Лапига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Леша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</a:tr>
              <a:tr h="4694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Ковальчук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Макс (мех)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ТОП-10 Лиги Чемпионов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511256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sz="3500" dirty="0" smtClean="0"/>
              <a:t>1. 	</a:t>
            </a:r>
            <a:r>
              <a:rPr lang="ru-RU" sz="3500" u="sng" dirty="0" smtClean="0"/>
              <a:t>Леван выигрывал 2 из каждых 5 гонок</a:t>
            </a:r>
            <a:r>
              <a:rPr lang="ru-RU" sz="3500" dirty="0" smtClean="0"/>
              <a:t>, в которых участвовал (40%). </a:t>
            </a:r>
          </a:p>
          <a:p>
            <a:pPr marL="514350" indent="-514350">
              <a:buNone/>
            </a:pPr>
            <a:r>
              <a:rPr lang="ru-RU" dirty="0" smtClean="0"/>
              <a:t>	</a:t>
            </a:r>
            <a:r>
              <a:rPr lang="ru-RU" sz="3000" dirty="0" smtClean="0"/>
              <a:t>За ним идут Бойко Коля (выигрывал каждую 3ю гонку) и Кравец Олег (каждую 4ю).</a:t>
            </a:r>
          </a:p>
          <a:p>
            <a:pPr marL="514350" indent="-514350">
              <a:buNone/>
            </a:pPr>
            <a:r>
              <a:rPr lang="ru-RU" sz="1400" dirty="0" smtClean="0"/>
              <a:t> </a:t>
            </a:r>
          </a:p>
          <a:p>
            <a:pPr marL="514350" indent="-514350">
              <a:buAutoNum type="arabicPeriod" startAt="2"/>
            </a:pPr>
            <a:r>
              <a:rPr lang="ru-RU" sz="3500" u="sng" dirty="0" smtClean="0"/>
              <a:t>Соотношение побед к подиумам</a:t>
            </a:r>
            <a:r>
              <a:rPr lang="ru-RU" sz="3500" dirty="0" smtClean="0"/>
              <a:t> больше 50% только у </a:t>
            </a:r>
            <a:r>
              <a:rPr lang="ru-RU" sz="3500" dirty="0" err="1" smtClean="0"/>
              <a:t>Хондоки</a:t>
            </a:r>
            <a:r>
              <a:rPr lang="ru-RU" sz="3500" dirty="0" smtClean="0"/>
              <a:t> и Левана (!) </a:t>
            </a:r>
          </a:p>
          <a:p>
            <a:pPr marL="514350" indent="-514350">
              <a:buNone/>
            </a:pPr>
            <a:r>
              <a:rPr lang="ru-RU" dirty="0" smtClean="0"/>
              <a:t>	</a:t>
            </a:r>
            <a:r>
              <a:rPr lang="ru-RU" sz="3000" dirty="0" smtClean="0"/>
              <a:t>Меньше всего любит вершину пьедестала Манило Денис - 5 побед из 33 подиумов.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ТОП-10 Лиги Чемпионов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5112568"/>
          </a:xfrm>
        </p:spPr>
        <p:txBody>
          <a:bodyPr>
            <a:normAutofit/>
          </a:bodyPr>
          <a:lstStyle/>
          <a:p>
            <a:pPr marL="742950" indent="-742950">
              <a:buAutoNum type="arabicPeriod" startAt="3"/>
            </a:pPr>
            <a:endParaRPr lang="ru-RU" sz="1200" dirty="0" smtClean="0"/>
          </a:p>
          <a:p>
            <a:pPr marL="742950" indent="-742950">
              <a:buAutoNum type="arabicPeriod" startAt="3"/>
            </a:pPr>
            <a:endParaRPr lang="ru-RU" sz="1200" dirty="0" smtClean="0"/>
          </a:p>
          <a:p>
            <a:pPr marL="742950" indent="-742950">
              <a:buAutoNum type="arabicPeriod" startAt="3"/>
            </a:pPr>
            <a:r>
              <a:rPr lang="ru-RU" sz="3500" u="sng" dirty="0" smtClean="0"/>
              <a:t>Соотношение подиумов к количеству участий</a:t>
            </a:r>
            <a:r>
              <a:rPr lang="ru-RU" sz="3500" dirty="0" smtClean="0"/>
              <a:t> больше 50% только у 4 пилотов:  </a:t>
            </a:r>
          </a:p>
          <a:p>
            <a:pPr marL="742950" indent="-742950">
              <a:buNone/>
            </a:pPr>
            <a:r>
              <a:rPr lang="ru-RU" sz="3500" dirty="0" smtClean="0"/>
              <a:t>	</a:t>
            </a:r>
            <a:r>
              <a:rPr lang="ru-RU" dirty="0" smtClean="0"/>
              <a:t>Бойко Коля (75%), </a:t>
            </a:r>
            <a:r>
              <a:rPr lang="ru-RU" dirty="0" err="1" smtClean="0"/>
              <a:t>Хоперия</a:t>
            </a:r>
            <a:r>
              <a:rPr lang="ru-RU" dirty="0" smtClean="0"/>
              <a:t> Леван (72%), Кравец Олег (55%) и Ковальчук Макс (53%). </a:t>
            </a:r>
          </a:p>
          <a:p>
            <a:pPr marL="742950" indent="-742950">
              <a:buAutoNum type="arabicPeriod" startAt="3"/>
            </a:pPr>
            <a:endParaRPr lang="ru-RU" sz="3500" dirty="0" smtClean="0"/>
          </a:p>
          <a:p>
            <a:pPr marL="742950" indent="-742950">
              <a:buNone/>
            </a:pPr>
            <a:r>
              <a:rPr lang="ru-RU" sz="3500" dirty="0" smtClean="0"/>
              <a:t>4. 	6 пилотов из топ10 - действующие.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776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Самый </a:t>
            </a:r>
            <a:r>
              <a:rPr lang="ru-RU" b="1" dirty="0" err="1" smtClean="0"/>
              <a:t>ценнный</a:t>
            </a:r>
            <a:r>
              <a:rPr lang="ru-RU" b="1" dirty="0" smtClean="0"/>
              <a:t> подиум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628801"/>
          <a:ext cx="7560841" cy="3816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9680"/>
                <a:gridCol w="3642536"/>
                <a:gridCol w="1544448"/>
                <a:gridCol w="1584177"/>
              </a:tblGrid>
              <a:tr h="9743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Всего подиумов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Гонок в Лиге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75012">
                <a:tc>
                  <a:txBody>
                    <a:bodyPr/>
                    <a:lstStyle/>
                    <a:p>
                      <a:pPr algn="ctr" fontAlgn="b"/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9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9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Афичук</a:t>
                      </a:r>
                      <a:r>
                        <a:rPr lang="ru-RU" sz="29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9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Толик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9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9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</a:tr>
              <a:tr h="56677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800" b="1" i="0" u="none" strike="noStrike" dirty="0" smtClean="0">
                          <a:solidFill>
                            <a:srgbClr val="FF3300"/>
                          </a:solidFill>
                          <a:latin typeface="Calibri"/>
                        </a:rPr>
                        <a:t>     Михеев </a:t>
                      </a:r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Виталий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</a:tr>
              <a:tr h="56677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3</a:t>
                      </a:r>
                      <a:endParaRPr lang="ru-RU" sz="2600" b="1" i="0" u="none" strike="noStrike" dirty="0">
                        <a:solidFill>
                          <a:srgbClr val="FF99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600" b="1" i="0" u="none" strike="noStrike" dirty="0" err="1" smtClean="0">
                          <a:solidFill>
                            <a:srgbClr val="FF9900"/>
                          </a:solidFill>
                          <a:latin typeface="Calibri"/>
                        </a:rPr>
                        <a:t>Чухаленко</a:t>
                      </a:r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</a:t>
                      </a:r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Дима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</a:tr>
              <a:tr h="56677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Омельченко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Андрей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</a:tr>
              <a:tr h="56677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5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Хиля</a:t>
                      </a:r>
                      <a:r>
                        <a:rPr lang="ru-RU" sz="2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Женя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Цена победы в Лиге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539552" y="1380894"/>
          <a:ext cx="8064896" cy="4928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9449"/>
                <a:gridCol w="2396895"/>
                <a:gridCol w="1152128"/>
                <a:gridCol w="2376264"/>
                <a:gridCol w="1440160"/>
              </a:tblGrid>
              <a:tr h="13336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Гонок до победы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Прошло времени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Потрачено денег, </a:t>
                      </a:r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грн</a:t>
                      </a:r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.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87093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Манило Денис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 года, </a:t>
                      </a:r>
                      <a:endParaRPr lang="ru-RU" sz="2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месяца, </a:t>
                      </a:r>
                      <a:endParaRPr lang="ru-RU" sz="2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дней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6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Censored</a:t>
                      </a:r>
                      <a:endParaRPr lang="ru-RU" sz="26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75811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Чухаленко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Дима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 года, </a:t>
                      </a:r>
                      <a:endParaRPr lang="ru-RU" sz="2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месяц, </a:t>
                      </a:r>
                      <a:endParaRPr lang="ru-RU" sz="2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29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дней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75811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</a:t>
                      </a:r>
                      <a:endParaRPr lang="ru-RU" sz="26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Токаренко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Гена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4 года, </a:t>
                      </a:r>
                      <a:endParaRPr lang="ru-RU" sz="2600" b="1" i="0" u="none" strike="noStrike" dirty="0" smtClean="0">
                        <a:solidFill>
                          <a:srgbClr val="FF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3 </a:t>
                      </a:r>
                      <a:r>
                        <a:rPr lang="ru-RU" sz="26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месяца, </a:t>
                      </a:r>
                      <a:endParaRPr lang="ru-RU" sz="2600" b="1" i="0" u="none" strike="noStrike" dirty="0" smtClean="0">
                        <a:solidFill>
                          <a:srgbClr val="FF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ru-RU" sz="26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 </a:t>
                      </a:r>
                      <a:r>
                        <a:rPr lang="ru-RU" sz="26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день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7768"/>
            <a:ext cx="842493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en-US" b="1" dirty="0" smtClean="0"/>
              <a:t>”</a:t>
            </a:r>
            <a:r>
              <a:rPr lang="ru-RU" b="1" dirty="0" smtClean="0"/>
              <a:t>Спонсоры</a:t>
            </a:r>
            <a:r>
              <a:rPr lang="en-US" b="1" dirty="0" smtClean="0"/>
              <a:t>”</a:t>
            </a:r>
            <a:r>
              <a:rPr lang="ru-RU" b="1" dirty="0" smtClean="0"/>
              <a:t> Лиги Чемпионов</a:t>
            </a:r>
            <a:endParaRPr lang="ru-RU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683568" y="1643470"/>
          <a:ext cx="7704856" cy="4017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721"/>
                <a:gridCol w="3711917"/>
                <a:gridCol w="1573866"/>
                <a:gridCol w="1614352"/>
              </a:tblGrid>
              <a:tr h="790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Мес-то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Пилот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Кол-во </a:t>
                      </a:r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гонок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3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Потрачено средств, </a:t>
                      </a:r>
                      <a:r>
                        <a:rPr lang="ru-RU" sz="2300" b="1" i="0" u="none" strike="noStrike" dirty="0" err="1" smtClean="0">
                          <a:solidFill>
                            <a:schemeClr val="bg1"/>
                          </a:solidFill>
                          <a:latin typeface="Calibri"/>
                        </a:rPr>
                        <a:t>грн</a:t>
                      </a:r>
                      <a:endParaRPr lang="ru-RU" sz="23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3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3000" b="1" i="0" u="none" strike="noStrike" dirty="0" smtClean="0">
                          <a:solidFill>
                            <a:srgbClr val="ED0101"/>
                          </a:solidFill>
                          <a:latin typeface="Calibri"/>
                        </a:rPr>
                        <a:t>     Манило </a:t>
                      </a:r>
                      <a:r>
                        <a:rPr lang="ru-RU" sz="3000" b="1" i="0" u="none" strike="noStrike" dirty="0">
                          <a:solidFill>
                            <a:srgbClr val="ED0101"/>
                          </a:solidFill>
                          <a:latin typeface="Calibri"/>
                        </a:rPr>
                        <a:t>Денис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000" b="1" i="0" u="none" strike="noStrike" dirty="0">
                          <a:solidFill>
                            <a:srgbClr val="ED0101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000" b="1" i="0" u="none" strike="noStrike" dirty="0" smtClean="0">
                          <a:solidFill>
                            <a:srgbClr val="ED0101"/>
                          </a:solidFill>
                          <a:latin typeface="Calibri"/>
                        </a:rPr>
                        <a:t>Censored</a:t>
                      </a:r>
                      <a:endParaRPr lang="ru-RU" sz="3000" b="1" i="0" u="none" strike="noStrike" dirty="0">
                        <a:solidFill>
                          <a:srgbClr val="ED0101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800" b="1" i="0" u="none" strike="noStrike" dirty="0" smtClean="0">
                          <a:solidFill>
                            <a:srgbClr val="FF33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800" b="1" i="0" u="none" strike="noStrike" dirty="0" err="1" smtClean="0">
                          <a:solidFill>
                            <a:srgbClr val="FF3300"/>
                          </a:solidFill>
                          <a:latin typeface="Calibri"/>
                        </a:rPr>
                        <a:t>Полупан</a:t>
                      </a:r>
                      <a:r>
                        <a:rPr lang="ru-RU" sz="2800" b="1" i="0" u="none" strike="noStrike" dirty="0" smtClean="0">
                          <a:solidFill>
                            <a:srgbClr val="FF3300"/>
                          </a:solidFill>
                          <a:latin typeface="Calibri"/>
                        </a:rPr>
                        <a:t> </a:t>
                      </a:r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Вова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i="0" u="none" strike="noStrike" dirty="0">
                          <a:solidFill>
                            <a:srgbClr val="FF33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FF3300"/>
                          </a:solidFill>
                          <a:latin typeface="Calibri"/>
                        </a:rPr>
                        <a:t>Censored</a:t>
                      </a:r>
                      <a:endParaRPr lang="ru-RU" sz="2800" b="1" i="0" u="none" strike="noStrike" dirty="0">
                        <a:solidFill>
                          <a:srgbClr val="FF33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3</a:t>
                      </a:r>
                      <a:endParaRPr lang="ru-RU" sz="2600" b="1" i="0" u="none" strike="noStrike" dirty="0">
                        <a:solidFill>
                          <a:srgbClr val="FF99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600" b="1" i="0" u="none" strike="noStrike" dirty="0" err="1" smtClean="0">
                          <a:solidFill>
                            <a:srgbClr val="FF9900"/>
                          </a:solidFill>
                          <a:latin typeface="Calibri"/>
                        </a:rPr>
                        <a:t>Чухаленко</a:t>
                      </a:r>
                      <a:r>
                        <a:rPr lang="ru-RU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 </a:t>
                      </a:r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Дима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600" b="1" i="0" u="none" strike="noStrike" dirty="0">
                          <a:solidFill>
                            <a:srgbClr val="FF99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600" b="1" i="0" u="none" strike="noStrike" dirty="0" smtClean="0">
                          <a:solidFill>
                            <a:srgbClr val="FF9900"/>
                          </a:solidFill>
                          <a:latin typeface="Calibri"/>
                        </a:rPr>
                        <a:t>Censored</a:t>
                      </a:r>
                      <a:endParaRPr lang="ru-RU" sz="2600" b="1" i="0" u="none" strike="noStrike" dirty="0">
                        <a:solidFill>
                          <a:srgbClr val="FF99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Кравец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Олег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Медведев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Костя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6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Токаренко</a:t>
                      </a:r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Гена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600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26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Яценко</a:t>
                      </a:r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Игорь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Censored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23528" y="6165304"/>
            <a:ext cx="8568952" cy="576064"/>
          </a:xfrm>
        </p:spPr>
        <p:txBody>
          <a:bodyPr>
            <a:normAutofit/>
          </a:bodyPr>
          <a:lstStyle/>
          <a:p>
            <a:pPr marL="742950" indent="-742950">
              <a:buAutoNum type="arabicPeriod" startAt="3"/>
            </a:pPr>
            <a:endParaRPr lang="ru-RU" sz="1200" dirty="0" smtClean="0"/>
          </a:p>
          <a:p>
            <a:pPr marL="742950" indent="-742950" algn="ctr">
              <a:buAutoNum type="arabicPeriod" startAt="3"/>
            </a:pPr>
            <a:endParaRPr lang="ru-RU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ИТОГИ: </a:t>
            </a:r>
            <a:r>
              <a:rPr lang="ru-RU" b="1" dirty="0" smtClean="0"/>
              <a:t>Вместо прощанья ;)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5112568"/>
          </a:xfrm>
        </p:spPr>
        <p:txBody>
          <a:bodyPr>
            <a:normAutofit/>
          </a:bodyPr>
          <a:lstStyle/>
          <a:p>
            <a:pPr marL="742950" indent="-742950">
              <a:buAutoNum type="arabicPeriod" startAt="3"/>
            </a:pPr>
            <a:endParaRPr lang="ru-RU" sz="1200" dirty="0" smtClean="0"/>
          </a:p>
          <a:p>
            <a:pPr marL="742950" indent="-742950" algn="ctr">
              <a:buNone/>
            </a:pPr>
            <a:r>
              <a:rPr lang="ru-RU" sz="3800" dirty="0" smtClean="0"/>
              <a:t>Учрежден </a:t>
            </a:r>
            <a:r>
              <a:rPr lang="ru-RU" sz="3800" b="1" dirty="0" smtClean="0"/>
              <a:t>"Клуб покоривших </a:t>
            </a:r>
            <a:r>
              <a:rPr lang="en-US" sz="3800" b="1" i="1" dirty="0" smtClean="0"/>
              <a:t>censored</a:t>
            </a:r>
            <a:r>
              <a:rPr lang="ru-RU" sz="3800" b="1" dirty="0" smtClean="0"/>
              <a:t>"</a:t>
            </a:r>
            <a:r>
              <a:rPr lang="ru-RU" sz="3800" dirty="0" smtClean="0"/>
              <a:t> </a:t>
            </a:r>
            <a:endParaRPr lang="ru-RU" sz="3800" dirty="0" smtClean="0"/>
          </a:p>
          <a:p>
            <a:pPr marL="742950" indent="-742950" algn="ctr">
              <a:buNone/>
            </a:pPr>
            <a:endParaRPr lang="ru-RU" sz="2000" dirty="0" smtClean="0"/>
          </a:p>
          <a:p>
            <a:pPr marL="742950" indent="-742950" algn="ctr">
              <a:buNone/>
            </a:pPr>
            <a:r>
              <a:rPr lang="ru-RU" sz="3600" u="sng" dirty="0" smtClean="0"/>
              <a:t>В 2011 г. в клуб торжественно приняты:</a:t>
            </a:r>
            <a:r>
              <a:rPr lang="ru-RU" sz="3600" dirty="0" smtClean="0"/>
              <a:t> </a:t>
            </a:r>
          </a:p>
          <a:p>
            <a:pPr marL="742950" indent="-742950" algn="ctr">
              <a:buNone/>
            </a:pPr>
            <a:r>
              <a:rPr lang="ru-RU" sz="4000" b="1" dirty="0" err="1" smtClean="0">
                <a:solidFill>
                  <a:srgbClr val="FF3300"/>
                </a:solidFill>
              </a:rPr>
              <a:t>Яценко</a:t>
            </a:r>
            <a:r>
              <a:rPr lang="ru-RU" sz="4000" b="1" dirty="0" smtClean="0">
                <a:solidFill>
                  <a:srgbClr val="FF3300"/>
                </a:solidFill>
              </a:rPr>
              <a:t> Игорь, </a:t>
            </a:r>
            <a:r>
              <a:rPr lang="ru-RU" sz="4000" b="1" dirty="0" err="1" smtClean="0">
                <a:solidFill>
                  <a:srgbClr val="FF3300"/>
                </a:solidFill>
              </a:rPr>
              <a:t>Токаренко</a:t>
            </a:r>
            <a:r>
              <a:rPr lang="ru-RU" sz="4000" b="1" dirty="0" smtClean="0">
                <a:solidFill>
                  <a:srgbClr val="FF3300"/>
                </a:solidFill>
              </a:rPr>
              <a:t> Гена, </a:t>
            </a:r>
          </a:p>
          <a:p>
            <a:pPr marL="742950" indent="-742950" algn="ctr">
              <a:buNone/>
            </a:pPr>
            <a:r>
              <a:rPr lang="ru-RU" sz="4000" b="1" dirty="0" smtClean="0">
                <a:solidFill>
                  <a:srgbClr val="FF3300"/>
                </a:solidFill>
              </a:rPr>
              <a:t>Медведев Костя и </a:t>
            </a:r>
            <a:r>
              <a:rPr lang="ru-RU" sz="4000" b="1" dirty="0" err="1" smtClean="0">
                <a:solidFill>
                  <a:srgbClr val="FF3300"/>
                </a:solidFill>
              </a:rPr>
              <a:t>Чухаленко</a:t>
            </a:r>
            <a:r>
              <a:rPr lang="ru-RU" sz="4000" b="1" dirty="0" smtClean="0">
                <a:solidFill>
                  <a:srgbClr val="FF3300"/>
                </a:solidFill>
              </a:rPr>
              <a:t> Дима</a:t>
            </a:r>
          </a:p>
          <a:p>
            <a:pPr marL="742950" indent="-742950" algn="ctr">
              <a:buNone/>
            </a:pPr>
            <a:endParaRPr lang="ru-RU" sz="3600" dirty="0" smtClean="0"/>
          </a:p>
          <a:p>
            <a:pPr marL="742950" indent="-742950" algn="ctr">
              <a:buNone/>
            </a:pPr>
            <a:r>
              <a:rPr lang="ru-RU" sz="3600" b="1" dirty="0" smtClean="0"/>
              <a:t>Мы ждем тебя, чемпион ;)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1597</Words>
  <Application>Microsoft Office PowerPoint</Application>
  <PresentationFormat>Экран (4:3)</PresentationFormat>
  <Paragraphs>608</Paragraphs>
  <Slides>41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Лига Чемпионов </vt:lpstr>
      <vt:lpstr>2002 год: Лига, истоки</vt:lpstr>
      <vt:lpstr>2002 год: Лига, истоки</vt:lpstr>
      <vt:lpstr>2002 год: Лига, истоки</vt:lpstr>
      <vt:lpstr>2002-03 гг.: Статистика</vt:lpstr>
      <vt:lpstr>2002-03 гг.: Итоги сезона</vt:lpstr>
      <vt:lpstr>2005 год: Статистика</vt:lpstr>
      <vt:lpstr>2005 год: Исторические даты</vt:lpstr>
      <vt:lpstr>2005 год: Прямая речь</vt:lpstr>
      <vt:lpstr>2005 год: Прямая речь</vt:lpstr>
      <vt:lpstr>2006 год: Статистика и события</vt:lpstr>
      <vt:lpstr>2006 год: Прямая речь</vt:lpstr>
      <vt:lpstr>2007 год: Статистика</vt:lpstr>
      <vt:lpstr>2007 год: Исторические даты</vt:lpstr>
      <vt:lpstr>2007 год: Итоги сезона</vt:lpstr>
      <vt:lpstr>2007 год: Итоги сезона</vt:lpstr>
      <vt:lpstr>2007 год: Прямая речь</vt:lpstr>
      <vt:lpstr>2008 год: Статистика</vt:lpstr>
      <vt:lpstr>2008 год: Исторические даты</vt:lpstr>
      <vt:lpstr>2008 год: Итоги сезона</vt:lpstr>
      <vt:lpstr>2008 год: Прямая речь</vt:lpstr>
      <vt:lpstr>2009 год: Статистика</vt:lpstr>
      <vt:lpstr>2009 год: События</vt:lpstr>
      <vt:lpstr>2009 год: Исторические даты</vt:lpstr>
      <vt:lpstr>2009 год: Итоги сезона</vt:lpstr>
      <vt:lpstr>2009 год: Прямая речь</vt:lpstr>
      <vt:lpstr>2010 год: Статистика</vt:lpstr>
      <vt:lpstr>2010 год: События</vt:lpstr>
      <vt:lpstr>2010 год: Итоги сезона</vt:lpstr>
      <vt:lpstr>2010 год: Итоги сезона</vt:lpstr>
      <vt:lpstr>2011 год: Статистика</vt:lpstr>
      <vt:lpstr>2011 год: Исторические даты</vt:lpstr>
      <vt:lpstr>2011 год: Итоги сезона</vt:lpstr>
      <vt:lpstr>2011 год: Итоги сезона</vt:lpstr>
      <vt:lpstr>ИТОГИ: ТОП-10 Лиги Чемпионов</vt:lpstr>
      <vt:lpstr>ИТОГИ: ТОП-10 Лиги Чемпионов</vt:lpstr>
      <vt:lpstr>ИТОГИ: ТОП-10 Лиги Чемпионов</vt:lpstr>
      <vt:lpstr>ИТОГИ: Самый ценнный подиум</vt:lpstr>
      <vt:lpstr>ИТОГИ: Цена победы в Лиге</vt:lpstr>
      <vt:lpstr>ИТОГИ: ”Спонсоры” Лиги Чемпионов</vt:lpstr>
      <vt:lpstr>ИТОГИ: Вместо прощанья ;)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Лига Чемпионов 2003-2011</dc:title>
  <dc:creator>Owner</dc:creator>
  <cp:lastModifiedBy>Owner</cp:lastModifiedBy>
  <cp:revision>65</cp:revision>
  <dcterms:created xsi:type="dcterms:W3CDTF">2011-12-01T15:02:13Z</dcterms:created>
  <dcterms:modified xsi:type="dcterms:W3CDTF">2012-04-14T13:08:02Z</dcterms:modified>
</cp:coreProperties>
</file>